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76" r:id="rId2"/>
    <p:sldId id="257" r:id="rId3"/>
    <p:sldId id="258" r:id="rId4"/>
    <p:sldId id="259" r:id="rId5"/>
    <p:sldId id="271" r:id="rId6"/>
    <p:sldId id="278" r:id="rId7"/>
    <p:sldId id="261" r:id="rId8"/>
    <p:sldId id="272" r:id="rId9"/>
    <p:sldId id="269" r:id="rId10"/>
    <p:sldId id="273" r:id="rId11"/>
    <p:sldId id="270" r:id="rId12"/>
    <p:sldId id="274" r:id="rId13"/>
    <p:sldId id="266" r:id="rId14"/>
    <p:sldId id="280" r:id="rId15"/>
  </p:sldIdLst>
  <p:sldSz cx="98996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orient="horz" pos="1751">
          <p15:clr>
            <a:srgbClr val="A4A3A4"/>
          </p15:clr>
        </p15:guide>
        <p15:guide id="3" pos="31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EB1"/>
    <a:srgbClr val="DDEFE5"/>
    <a:srgbClr val="EC6305"/>
    <a:srgbClr val="114A83"/>
    <a:srgbClr val="FDD000"/>
    <a:srgbClr val="F5D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6" autoAdjust="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894" y="84"/>
      </p:cViewPr>
      <p:guideLst>
        <p:guide orient="horz" pos="2165"/>
        <p:guide orient="horz" pos="1751"/>
        <p:guide pos="3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CD0F2-CC72-41C8-B974-2FA4D99C6B23}" type="datetimeFigureOut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02D43-BF35-44CC-816F-E61901634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07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699F-2E49-4C67-A3B6-031803A01621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74781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89E8-C428-4D29-BB84-93566FDF1F2D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15284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4438" y="366055"/>
            <a:ext cx="2134612" cy="582663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366055"/>
            <a:ext cx="6280090" cy="58266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0BA4-CF93-423E-A3AC-565D5947FDD5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40466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C3B0-5CC8-4839-9E9A-24F524F2D7FE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30282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A678-24D8-4C01-8578-6DF5101FC151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47667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601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698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94C6-F5C5-4B1D-8EC9-C8273B8296A7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5722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92" y="2511454"/>
            <a:ext cx="4188015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698" y="1685444"/>
            <a:ext cx="4208641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1698" y="2511454"/>
            <a:ext cx="4208641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67D3-A80C-4FA3-B05C-E145C3A43C69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07866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EFF8-792B-48B2-A04C-25B27C2FED75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17151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ADCD-B0FA-459B-A3B5-9E6B086F2186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3000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641" y="989941"/>
            <a:ext cx="5011698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C6A8-372F-4525-9AC2-B4127FE3165A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47649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8641" y="989941"/>
            <a:ext cx="5011698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948B-10DC-48F9-8E05-0B3758D92ACB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46394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571C9-5AA9-42DB-9462-F5606EFA36D0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3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/>
  </p:transition>
  <p:hf hdr="0" ftr="0" dt="0"/>
  <p:txStyles>
    <p:titleStyle>
      <a:lvl1pPr algn="l" defTabSz="916686" rtl="0" eaLnBrk="1" latinLnBrk="1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1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21.tm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2.tmp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23.tmp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video" Target="../media/media1.mp4"/><Relationship Id="rId16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microsoft.com/office/2007/relationships/hdphoto" Target="../media/hdphoto3.wdp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hyperlink" Target="http://www.firedata.go.kr/" TargetMode="External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18.tmp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9.tmp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0.tmp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21.tmp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78D60C0-5F01-4230-B679-992ABA45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12" name="직사각형 10">
            <a:extLst>
              <a:ext uri="{FF2B5EF4-FFF2-40B4-BE49-F238E27FC236}">
                <a16:creationId xmlns:a16="http://schemas.microsoft.com/office/drawing/2014/main" id="{3414DB75-3BF0-454C-A748-F526D3A081FC}"/>
              </a:ext>
            </a:extLst>
          </p:cNvPr>
          <p:cNvSpPr/>
          <p:nvPr/>
        </p:nvSpPr>
        <p:spPr>
          <a:xfrm>
            <a:off x="383209" y="1360763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3" hangingPunct="0"/>
            <a:endParaRPr lang="ko-KR" altLang="en-US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:a16="http://schemas.microsoft.com/office/drawing/2014/main" id="{977E45C6-1BED-480E-BFDA-7DAFE510B800}"/>
              </a:ext>
            </a:extLst>
          </p:cNvPr>
          <p:cNvSpPr/>
          <p:nvPr/>
        </p:nvSpPr>
        <p:spPr>
          <a:xfrm>
            <a:off x="6027" y="1290448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en-US" altLang="ko-KR" sz="24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spc="-3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1" y="3733886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9" y="1765606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그림 17">
            <a:extLst>
              <a:ext uri="{FF2B5EF4-FFF2-40B4-BE49-F238E27FC236}">
                <a16:creationId xmlns:a16="http://schemas.microsoft.com/office/drawing/2014/main" id="{85985EB7-3332-47DC-BF46-645956A78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>
            <a:extLst>
              <a:ext uri="{FF2B5EF4-FFF2-40B4-BE49-F238E27FC236}">
                <a16:creationId xmlns:a16="http://schemas.microsoft.com/office/drawing/2014/main" id="{CF441588-5C10-4838-915D-B3807E853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951EE5-D645-478F-AC08-195480AD368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그림 4">
            <a:extLst>
              <a:ext uri="{FF2B5EF4-FFF2-40B4-BE49-F238E27FC236}">
                <a16:creationId xmlns:a16="http://schemas.microsoft.com/office/drawing/2014/main" id="{7A6C4925-9023-4F1F-BBC5-E962A033B03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22" name="그림 5">
            <a:extLst>
              <a:ext uri="{FF2B5EF4-FFF2-40B4-BE49-F238E27FC236}">
                <a16:creationId xmlns:a16="http://schemas.microsoft.com/office/drawing/2014/main" id="{75A71392-EF5A-4AB5-82D7-3E48059C05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  <p:sp>
        <p:nvSpPr>
          <p:cNvPr id="24" name="직사각형 4">
            <a:extLst>
              <a:ext uri="{FF2B5EF4-FFF2-40B4-BE49-F238E27FC236}">
                <a16:creationId xmlns:a16="http://schemas.microsoft.com/office/drawing/2014/main" id="{CB13A69B-82A9-49D2-B4FA-8CC0A89F183E}"/>
              </a:ext>
            </a:extLst>
          </p:cNvPr>
          <p:cNvSpPr/>
          <p:nvPr/>
        </p:nvSpPr>
        <p:spPr>
          <a:xfrm>
            <a:off x="-946527" y="2358279"/>
            <a:ext cx="746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ko-KR" altLang="en-US" sz="4400" b="1" spc="-7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주택 화재의 주요이슈</a:t>
            </a:r>
            <a:endParaRPr lang="en-US" altLang="ko-KR" sz="4400" b="1" spc="-7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192709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83D1920-28D0-4598-8B94-5352A574A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-1"/>
            <a:ext cx="9897192" cy="687546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82" y="2478053"/>
            <a:ext cx="3574957" cy="2754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직사각형 1"/>
          <p:cNvSpPr/>
          <p:nvPr/>
        </p:nvSpPr>
        <p:spPr>
          <a:xfrm>
            <a:off x="2337564" y="2217300"/>
            <a:ext cx="7118793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2230" fontAlgn="base">
              <a:lnSpc>
                <a:spcPct val="150000"/>
              </a:lnSpc>
            </a:pPr>
            <a:r>
              <a:rPr lang="en-US" altLang="ko-KR" sz="1500" b="1" kern="0" dirty="0">
                <a:solidFill>
                  <a:schemeClr val="accent2"/>
                </a:solidFill>
                <a:latin typeface="+mn-ea"/>
              </a:rPr>
              <a:t>1. </a:t>
            </a:r>
            <a:r>
              <a:rPr lang="ko-KR" altLang="en-US" sz="1500" b="1" kern="0" dirty="0">
                <a:solidFill>
                  <a:srgbClr val="000000"/>
                </a:solidFill>
                <a:latin typeface="+mn-ea"/>
              </a:rPr>
              <a:t>실외기 주변 물건을 치워서 열을 </a:t>
            </a:r>
            <a:r>
              <a:rPr lang="en-US" altLang="ko-KR" sz="1500" b="1" kern="0" dirty="0">
                <a:solidFill>
                  <a:srgbClr val="000000"/>
                </a:solidFill>
                <a:latin typeface="+mn-ea"/>
              </a:rPr>
              <a:t/>
            </a:r>
            <a:br>
              <a:rPr lang="en-US" altLang="ko-KR" sz="1500" b="1" kern="0" dirty="0">
                <a:solidFill>
                  <a:srgbClr val="000000"/>
                </a:solidFill>
                <a:latin typeface="+mn-ea"/>
              </a:rPr>
            </a:br>
            <a:r>
              <a:rPr lang="en-US" altLang="ko-KR" sz="1500" b="1" kern="0" dirty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1500" b="1" kern="0" dirty="0">
                <a:solidFill>
                  <a:srgbClr val="000000"/>
                </a:solidFill>
                <a:latin typeface="+mn-ea"/>
              </a:rPr>
              <a:t>배출할 충분한 공간을 확보하여 설치 </a:t>
            </a:r>
            <a:endParaRPr lang="ko-KR" altLang="en-US" sz="1500" b="1" kern="0" spc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337564" y="3009261"/>
            <a:ext cx="7964384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2230" fontAlgn="base">
              <a:lnSpc>
                <a:spcPct val="150000"/>
              </a:lnSpc>
            </a:pPr>
            <a:r>
              <a:rPr lang="en-US" altLang="ko-KR" sz="1500" b="1" kern="0" dirty="0">
                <a:solidFill>
                  <a:schemeClr val="accent2"/>
                </a:solidFill>
                <a:latin typeface="+mn-ea"/>
              </a:rPr>
              <a:t>2.</a:t>
            </a:r>
            <a:r>
              <a:rPr lang="ko-KR" altLang="en-US" sz="1500" b="1" kern="0" dirty="0">
                <a:solidFill>
                  <a:srgbClr val="000000"/>
                </a:solidFill>
                <a:latin typeface="+mn-ea"/>
              </a:rPr>
              <a:t> 에어컨을 </a:t>
            </a:r>
            <a:r>
              <a:rPr lang="en-US" altLang="ko-KR" sz="1500" b="1" kern="0" dirty="0">
                <a:solidFill>
                  <a:srgbClr val="000000"/>
                </a:solidFill>
                <a:latin typeface="+mn-ea"/>
              </a:rPr>
              <a:t>8</a:t>
            </a:r>
            <a:r>
              <a:rPr lang="ko-KR" altLang="en-US" sz="1500" b="1" kern="0" dirty="0">
                <a:solidFill>
                  <a:srgbClr val="000000"/>
                </a:solidFill>
                <a:latin typeface="+mn-ea"/>
              </a:rPr>
              <a:t>시간 사용한 뒤에는 잠시 </a:t>
            </a:r>
            <a:r>
              <a:rPr lang="en-US" altLang="ko-KR" sz="1500" b="1" kern="0" dirty="0">
                <a:solidFill>
                  <a:srgbClr val="000000"/>
                </a:solidFill>
                <a:latin typeface="+mn-ea"/>
              </a:rPr>
              <a:t/>
            </a:r>
            <a:br>
              <a:rPr lang="en-US" altLang="ko-KR" sz="1500" b="1" kern="0" dirty="0">
                <a:solidFill>
                  <a:srgbClr val="000000"/>
                </a:solidFill>
                <a:latin typeface="+mn-ea"/>
              </a:rPr>
            </a:br>
            <a:r>
              <a:rPr lang="en-US" altLang="ko-KR" sz="1500" b="1" kern="0" dirty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1500" b="1" kern="0" dirty="0">
                <a:solidFill>
                  <a:srgbClr val="000000"/>
                </a:solidFill>
                <a:latin typeface="+mn-ea"/>
              </a:rPr>
              <a:t>전원을 끄고 실외기의 열 식히기</a:t>
            </a:r>
            <a:endParaRPr lang="ko-KR" altLang="en-US" sz="1500" b="1" kern="0" spc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337564" y="3799744"/>
            <a:ext cx="7763370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2230" fontAlgn="base">
              <a:lnSpc>
                <a:spcPct val="150000"/>
              </a:lnSpc>
            </a:pPr>
            <a:r>
              <a:rPr lang="en-US" altLang="ko-KR" sz="1500" b="1" kern="0" dirty="0">
                <a:solidFill>
                  <a:schemeClr val="accent2"/>
                </a:solidFill>
                <a:latin typeface="+mn-ea"/>
              </a:rPr>
              <a:t>3.</a:t>
            </a:r>
            <a:r>
              <a:rPr lang="en-US" altLang="ko-KR" sz="1500" b="1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500" b="1" kern="0" dirty="0">
                <a:solidFill>
                  <a:srgbClr val="000000"/>
                </a:solidFill>
                <a:latin typeface="+mn-ea"/>
              </a:rPr>
              <a:t>에어컨 실외기에 연결된 전선은 </a:t>
            </a:r>
            <a:endParaRPr lang="en-US" altLang="ko-KR" sz="1500" b="1" kern="0" dirty="0">
              <a:solidFill>
                <a:srgbClr val="000000"/>
              </a:solidFill>
              <a:latin typeface="+mn-ea"/>
            </a:endParaRPr>
          </a:p>
          <a:p>
            <a:pPr marL="2602230" fontAlgn="base">
              <a:lnSpc>
                <a:spcPct val="150000"/>
              </a:lnSpc>
            </a:pPr>
            <a:r>
              <a:rPr lang="en-US" altLang="ko-KR" sz="1500" b="1" kern="0" dirty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1500" b="1" kern="0" dirty="0">
                <a:solidFill>
                  <a:srgbClr val="000000"/>
                </a:solidFill>
                <a:latin typeface="+mn-ea"/>
              </a:rPr>
              <a:t>단일 전선을 사용하고 전용 단독콘센트를 사용</a:t>
            </a:r>
            <a:endParaRPr lang="ko-KR" altLang="en-US" sz="1500" b="1" kern="0" spc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37564" y="4590227"/>
            <a:ext cx="8953735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2230" fontAlgn="base">
              <a:lnSpc>
                <a:spcPct val="150000"/>
              </a:lnSpc>
            </a:pPr>
            <a:r>
              <a:rPr lang="en-US" altLang="ko-KR" sz="1500" b="1" kern="0" dirty="0">
                <a:solidFill>
                  <a:schemeClr val="accent2"/>
                </a:solidFill>
                <a:latin typeface="+mn-ea"/>
              </a:rPr>
              <a:t>4. </a:t>
            </a:r>
            <a:r>
              <a:rPr lang="ko-KR" altLang="en-US" sz="1500" b="1" kern="0" dirty="0">
                <a:solidFill>
                  <a:srgbClr val="000000"/>
                </a:solidFill>
                <a:latin typeface="+mn-ea"/>
              </a:rPr>
              <a:t>실외기에 쌓인 먼지는 자주 털어주고 </a:t>
            </a:r>
            <a:r>
              <a:rPr lang="en-US" altLang="ko-KR" sz="1500" b="1" kern="0" dirty="0">
                <a:solidFill>
                  <a:srgbClr val="000000"/>
                </a:solidFill>
                <a:latin typeface="+mn-ea"/>
              </a:rPr>
              <a:t/>
            </a:r>
            <a:br>
              <a:rPr lang="en-US" altLang="ko-KR" sz="1500" b="1" kern="0" dirty="0">
                <a:solidFill>
                  <a:srgbClr val="000000"/>
                </a:solidFill>
                <a:latin typeface="+mn-ea"/>
              </a:rPr>
            </a:br>
            <a:r>
              <a:rPr lang="en-US" altLang="ko-KR" sz="1500" b="1" kern="0" dirty="0">
                <a:solidFill>
                  <a:srgbClr val="000000"/>
                </a:solidFill>
                <a:latin typeface="+mn-ea"/>
              </a:rPr>
              <a:t>   </a:t>
            </a:r>
            <a:r>
              <a:rPr lang="ko-KR" altLang="en-US" sz="1500" b="1" kern="0" dirty="0">
                <a:solidFill>
                  <a:srgbClr val="000000"/>
                </a:solidFill>
                <a:latin typeface="+mn-ea"/>
              </a:rPr>
              <a:t>주변에 불에 타기 쉬운 종이박스 등은 치우기</a:t>
            </a:r>
            <a:endParaRPr lang="ko-KR" altLang="en-US" sz="1500" b="1" kern="0" spc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B50ACC5-AD8C-4FE4-8C8D-189AFBAB2AC2}"/>
              </a:ext>
            </a:extLst>
          </p:cNvPr>
          <p:cNvSpPr/>
          <p:nvPr/>
        </p:nvSpPr>
        <p:spPr>
          <a:xfrm>
            <a:off x="2890874" y="1497969"/>
            <a:ext cx="4180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spc="-150" dirty="0">
                <a:solidFill>
                  <a:srgbClr val="002060"/>
                </a:solidFill>
                <a:latin typeface="+mn-ea"/>
              </a:rPr>
              <a:t>올바른 실외기 설치 방법</a:t>
            </a:r>
            <a:endParaRPr lang="ko-KR" altLang="en-US" sz="2800" b="1" dirty="0">
              <a:solidFill>
                <a:srgbClr val="002060"/>
              </a:solidFill>
              <a:latin typeface="+mn-ea"/>
            </a:endParaRPr>
          </a:p>
        </p:txBody>
      </p:sp>
      <p:grpSp>
        <p:nvGrpSpPr>
          <p:cNvPr id="16" name="그룹 6">
            <a:extLst>
              <a:ext uri="{FF2B5EF4-FFF2-40B4-BE49-F238E27FC236}">
                <a16:creationId xmlns:a16="http://schemas.microsoft.com/office/drawing/2014/main" id="{8E789D73-5ACC-455A-A365-171D7D454000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7" name="그림 18">
              <a:extLst>
                <a:ext uri="{FF2B5EF4-FFF2-40B4-BE49-F238E27FC236}">
                  <a16:creationId xmlns:a16="http://schemas.microsoft.com/office/drawing/2014/main" id="{64800BA8-FAF9-440F-9E67-E16110C93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8" name="그림 19">
              <a:extLst>
                <a:ext uri="{FF2B5EF4-FFF2-40B4-BE49-F238E27FC236}">
                  <a16:creationId xmlns:a16="http://schemas.microsoft.com/office/drawing/2014/main" id="{8ED8E189-342B-468D-B97D-5987417BF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0" name="그림 17">
            <a:extLst>
              <a:ext uri="{FF2B5EF4-FFF2-40B4-BE49-F238E27FC236}">
                <a16:creationId xmlns:a16="http://schemas.microsoft.com/office/drawing/2014/main" id="{07FA02C0-461C-4407-A0FE-28DFE947C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1" name="그림 18">
            <a:extLst>
              <a:ext uri="{FF2B5EF4-FFF2-40B4-BE49-F238E27FC236}">
                <a16:creationId xmlns:a16="http://schemas.microsoft.com/office/drawing/2014/main" id="{C454164B-E913-47BE-981B-B86E961880A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6" name="직사각형 1">
            <a:extLst>
              <a:ext uri="{FF2B5EF4-FFF2-40B4-BE49-F238E27FC236}">
                <a16:creationId xmlns:a16="http://schemas.microsoft.com/office/drawing/2014/main" id="{963A823C-450A-420A-8A12-AA681B4119E5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12">
            <a:extLst>
              <a:ext uri="{FF2B5EF4-FFF2-40B4-BE49-F238E27FC236}">
                <a16:creationId xmlns:a16="http://schemas.microsoft.com/office/drawing/2014/main" id="{676A162B-4F44-4BE8-9D24-E7FC6DCD93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8" name="그림 15">
            <a:extLst>
              <a:ext uri="{FF2B5EF4-FFF2-40B4-BE49-F238E27FC236}">
                <a16:creationId xmlns:a16="http://schemas.microsoft.com/office/drawing/2014/main" id="{4351ACCB-B753-470D-978E-5DC58B8C9B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E19E8BB9-99EA-4846-941E-08B195A1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32" name="직사각형 8">
            <a:extLst>
              <a:ext uri="{FF2B5EF4-FFF2-40B4-BE49-F238E27FC236}">
                <a16:creationId xmlns:a16="http://schemas.microsoft.com/office/drawing/2014/main" id="{29A43701-A9B0-4CFF-87CB-4D6747F090AB}"/>
              </a:ext>
            </a:extLst>
          </p:cNvPr>
          <p:cNvSpPr/>
          <p:nvPr/>
        </p:nvSpPr>
        <p:spPr>
          <a:xfrm>
            <a:off x="876331" y="272411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방안은 시원한데 실외기는 뜨겁다고요</a:t>
            </a:r>
            <a:r>
              <a:rPr lang="en-US" altLang="ko-KR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C48B1C-7E92-45CC-9A0C-2A3BDDD99876}"/>
              </a:ext>
            </a:extLst>
          </p:cNvPr>
          <p:cNvSpPr/>
          <p:nvPr/>
        </p:nvSpPr>
        <p:spPr>
          <a:xfrm>
            <a:off x="421893" y="286110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3053163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CAE7471-5D4A-46D4-8622-DA8CE8DEC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-1"/>
            <a:ext cx="9897192" cy="6875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5380" y="4783985"/>
            <a:ext cx="4828566" cy="915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b="1" dirty="0">
                <a:latin typeface="+mn-ea"/>
              </a:rPr>
              <a:t>최근 </a:t>
            </a:r>
            <a:r>
              <a:rPr lang="en-US" altLang="ko-KR" b="1" dirty="0">
                <a:latin typeface="+mn-ea"/>
              </a:rPr>
              <a:t>2</a:t>
            </a:r>
            <a:r>
              <a:rPr lang="ko-KR" altLang="en-US" b="1" dirty="0">
                <a:latin typeface="+mn-ea"/>
              </a:rPr>
              <a:t>년간 전기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온열기구</a:t>
            </a:r>
            <a:r>
              <a:rPr lang="ko-KR" altLang="en-US" b="1" dirty="0">
                <a:latin typeface="+mn-ea"/>
              </a:rPr>
              <a:t>에서 발생한 화재</a:t>
            </a:r>
            <a:r>
              <a:rPr lang="en-US" altLang="ko-KR" b="1" dirty="0">
                <a:latin typeface="+mn-ea"/>
              </a:rPr>
              <a:t>!</a:t>
            </a:r>
            <a:endParaRPr lang="ko-KR" altLang="en-US" b="1" dirty="0">
              <a:latin typeface="+mn-ea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b="1" dirty="0">
                <a:latin typeface="+mn-ea"/>
              </a:rPr>
              <a:t>총 </a:t>
            </a:r>
            <a:r>
              <a:rPr lang="en-US" altLang="ko-KR" b="1" dirty="0">
                <a:latin typeface="+mn-ea"/>
              </a:rPr>
              <a:t>570</a:t>
            </a:r>
            <a:r>
              <a:rPr lang="ko-KR" altLang="en-US" b="1" dirty="0">
                <a:latin typeface="+mn-ea"/>
              </a:rPr>
              <a:t>건 중 사망 </a:t>
            </a:r>
            <a:r>
              <a:rPr lang="en-US" altLang="ko-KR" b="1" dirty="0">
                <a:latin typeface="+mn-ea"/>
              </a:rPr>
              <a:t>8</a:t>
            </a:r>
            <a:r>
              <a:rPr lang="ko-KR" altLang="en-US" b="1" dirty="0">
                <a:latin typeface="+mn-ea"/>
              </a:rPr>
              <a:t>명</a:t>
            </a:r>
            <a:r>
              <a:rPr lang="en-US" altLang="ko-KR" b="1" dirty="0">
                <a:latin typeface="+mn-ea"/>
              </a:rPr>
              <a:t>, </a:t>
            </a:r>
            <a:r>
              <a:rPr lang="ko-KR" altLang="en-US" b="1" dirty="0">
                <a:latin typeface="+mn-ea"/>
              </a:rPr>
              <a:t>부상 </a:t>
            </a:r>
            <a:r>
              <a:rPr lang="en-US" altLang="ko-KR" b="1" dirty="0">
                <a:latin typeface="+mn-ea"/>
              </a:rPr>
              <a:t>60</a:t>
            </a:r>
            <a:r>
              <a:rPr lang="ko-KR" altLang="en-US" b="1" dirty="0">
                <a:latin typeface="+mn-ea"/>
              </a:rPr>
              <a:t>명 발생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22" y="2031045"/>
            <a:ext cx="315171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9"/>
          <a:stretch/>
        </p:blipFill>
        <p:spPr>
          <a:xfrm>
            <a:off x="5219043" y="2031045"/>
            <a:ext cx="315171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872455" y="4287268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spc="-150" dirty="0">
                <a:latin typeface="+mn-ea"/>
              </a:rPr>
              <a:t>&lt;</a:t>
            </a:r>
            <a:r>
              <a:rPr lang="ko-KR" altLang="en-US" sz="1400" b="1" spc="-150" dirty="0">
                <a:latin typeface="+mn-ea"/>
              </a:rPr>
              <a:t>라텍스 매트리스와 사용금지</a:t>
            </a:r>
            <a:r>
              <a:rPr lang="en-US" altLang="ko-KR" sz="1400" b="1" spc="-150" dirty="0">
                <a:latin typeface="+mn-ea"/>
              </a:rPr>
              <a:t>&gt;</a:t>
            </a:r>
            <a:endParaRPr lang="ko-KR" altLang="en-US" sz="1400" b="1" spc="-150" dirty="0"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61654" y="4287268"/>
            <a:ext cx="2866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spc="-150" dirty="0">
                <a:latin typeface="+mn-ea"/>
              </a:rPr>
              <a:t>&lt;</a:t>
            </a:r>
            <a:r>
              <a:rPr lang="ko-KR" altLang="en-US" sz="1400" b="1" spc="-150" dirty="0">
                <a:latin typeface="+mn-ea"/>
              </a:rPr>
              <a:t>열선 손상 방지를 위해 말아서 보관</a:t>
            </a:r>
            <a:r>
              <a:rPr lang="en-US" altLang="ko-KR" sz="1400" b="1" spc="-150" dirty="0">
                <a:latin typeface="+mn-ea"/>
              </a:rPr>
              <a:t>&gt;</a:t>
            </a:r>
            <a:endParaRPr lang="ko-KR" altLang="en-US" sz="1400" b="1" spc="-150" dirty="0">
              <a:latin typeface="+mn-ea"/>
            </a:endParaRPr>
          </a:p>
        </p:txBody>
      </p:sp>
      <p:grpSp>
        <p:nvGrpSpPr>
          <p:cNvPr id="18" name="그룹 6">
            <a:extLst>
              <a:ext uri="{FF2B5EF4-FFF2-40B4-BE49-F238E27FC236}">
                <a16:creationId xmlns:a16="http://schemas.microsoft.com/office/drawing/2014/main" id="{856619BE-3341-469B-BD89-F77A8391DE72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B490087D-3AEB-4E39-8CCF-76AD41F78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1" name="그림 19">
              <a:extLst>
                <a:ext uri="{FF2B5EF4-FFF2-40B4-BE49-F238E27FC236}">
                  <a16:creationId xmlns:a16="http://schemas.microsoft.com/office/drawing/2014/main" id="{351FEE27-14DD-4239-B1E3-D8A58BBC3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2" name="그림 17">
            <a:extLst>
              <a:ext uri="{FF2B5EF4-FFF2-40B4-BE49-F238E27FC236}">
                <a16:creationId xmlns:a16="http://schemas.microsoft.com/office/drawing/2014/main" id="{26AAB13A-80C8-4F0C-A157-28EE658232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3" name="그림 18">
            <a:extLst>
              <a:ext uri="{FF2B5EF4-FFF2-40B4-BE49-F238E27FC236}">
                <a16:creationId xmlns:a16="http://schemas.microsoft.com/office/drawing/2014/main" id="{713E3E10-7934-4226-B11D-60A7AC6FE35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17" name="직사각형 1">
            <a:extLst>
              <a:ext uri="{FF2B5EF4-FFF2-40B4-BE49-F238E27FC236}">
                <a16:creationId xmlns:a16="http://schemas.microsoft.com/office/drawing/2014/main" id="{2147446C-B46F-43A4-BA29-C473361A0482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12">
            <a:extLst>
              <a:ext uri="{FF2B5EF4-FFF2-40B4-BE49-F238E27FC236}">
                <a16:creationId xmlns:a16="http://schemas.microsoft.com/office/drawing/2014/main" id="{DB15DE56-64BC-42D6-AC09-21CFEC26CE3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9" name="그림 15">
            <a:extLst>
              <a:ext uri="{FF2B5EF4-FFF2-40B4-BE49-F238E27FC236}">
                <a16:creationId xmlns:a16="http://schemas.microsoft.com/office/drawing/2014/main" id="{739C1A6C-3E96-4FBA-AEFD-19C3ACCB22A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3088EFC1-C7F5-4406-AA33-15C2DE7B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31" name="직사각형 8">
            <a:extLst>
              <a:ext uri="{FF2B5EF4-FFF2-40B4-BE49-F238E27FC236}">
                <a16:creationId xmlns:a16="http://schemas.microsoft.com/office/drawing/2014/main" id="{83767461-EC1F-4143-A818-974F4402863A}"/>
              </a:ext>
            </a:extLst>
          </p:cNvPr>
          <p:cNvSpPr/>
          <p:nvPr/>
        </p:nvSpPr>
        <p:spPr>
          <a:xfrm>
            <a:off x="931646" y="268943"/>
            <a:ext cx="68654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믿고 쓰던 전기장판이 화재의 원인</a:t>
            </a:r>
            <a:r>
              <a:rPr lang="en-US" altLang="ko-KR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40AC759-85EC-4AA6-BB11-3F4D686CFD11}"/>
              </a:ext>
            </a:extLst>
          </p:cNvPr>
          <p:cNvSpPr/>
          <p:nvPr/>
        </p:nvSpPr>
        <p:spPr>
          <a:xfrm>
            <a:off x="418216" y="290016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4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975119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1AE85C-5B7A-4AC7-9ACB-BBB4BEAA1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-1"/>
            <a:ext cx="9897192" cy="6875463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565682" y="1433287"/>
            <a:ext cx="6855723" cy="602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05000" marR="2540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70C0"/>
                </a:solidFill>
                <a:latin typeface="+mn-ea"/>
              </a:rPr>
              <a:t>전기 </a:t>
            </a:r>
            <a:r>
              <a:rPr lang="ko-KR" altLang="en-US" sz="2400" b="1" kern="0" dirty="0" err="1">
                <a:solidFill>
                  <a:srgbClr val="0070C0"/>
                </a:solidFill>
                <a:latin typeface="+mn-ea"/>
              </a:rPr>
              <a:t>온열기구의</a:t>
            </a:r>
            <a:r>
              <a:rPr lang="ko-KR" altLang="en-US" sz="2400" b="1" kern="0" dirty="0">
                <a:solidFill>
                  <a:srgbClr val="0070C0"/>
                </a:solidFill>
                <a:latin typeface="+mn-ea"/>
              </a:rPr>
              <a:t> 안전한 사용 방법</a:t>
            </a:r>
            <a:endParaRPr lang="ko-KR" altLang="en-US" sz="2000" b="1" kern="0" spc="0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4" y="2521507"/>
            <a:ext cx="3143222" cy="2486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직사각형 6"/>
          <p:cNvSpPr/>
          <p:nvPr/>
        </p:nvSpPr>
        <p:spPr>
          <a:xfrm>
            <a:off x="2653354" y="2329285"/>
            <a:ext cx="6744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0" marR="2540" fontAlgn="base">
              <a:lnSpc>
                <a:spcPct val="150000"/>
              </a:lnSpc>
            </a:pPr>
            <a:r>
              <a:rPr lang="ko-KR" altLang="en-US" b="1" kern="0" dirty="0">
                <a:solidFill>
                  <a:schemeClr val="accent2"/>
                </a:solidFill>
                <a:latin typeface="+mn-ea"/>
              </a:rPr>
              <a:t>첫째</a:t>
            </a:r>
            <a:r>
              <a:rPr lang="en-US" altLang="ko-KR" b="1" kern="0" dirty="0">
                <a:solidFill>
                  <a:schemeClr val="accent2"/>
                </a:solidFill>
                <a:latin typeface="+mn-ea"/>
              </a:rPr>
              <a:t>, </a:t>
            </a:r>
            <a:r>
              <a:rPr lang="ko-KR" altLang="en-US" b="1" kern="0" dirty="0">
                <a:solidFill>
                  <a:schemeClr val="accent2"/>
                </a:solidFill>
                <a:latin typeface="+mn-ea"/>
              </a:rPr>
              <a:t> </a:t>
            </a:r>
            <a:r>
              <a:rPr lang="en-US" altLang="ko-KR" b="1" kern="0" dirty="0">
                <a:latin typeface="+mn-ea"/>
              </a:rPr>
              <a:t>KC</a:t>
            </a:r>
            <a:r>
              <a:rPr lang="ko-KR" altLang="en-US" b="1" kern="0" dirty="0">
                <a:latin typeface="+mn-ea"/>
              </a:rPr>
              <a:t>전기용품안전인원 </a:t>
            </a:r>
            <a:r>
              <a:rPr lang="en-US" altLang="ko-KR" b="1" kern="0" dirty="0">
                <a:latin typeface="+mn-ea"/>
              </a:rPr>
              <a:t/>
            </a:r>
            <a:br>
              <a:rPr lang="en-US" altLang="ko-KR" b="1" kern="0" dirty="0">
                <a:latin typeface="+mn-ea"/>
              </a:rPr>
            </a:br>
            <a:r>
              <a:rPr lang="en-US" altLang="ko-KR" b="1" kern="0" dirty="0">
                <a:latin typeface="+mn-ea"/>
              </a:rPr>
              <a:t>        </a:t>
            </a:r>
            <a:r>
              <a:rPr lang="ko-KR" altLang="en-US" b="1" kern="0" dirty="0">
                <a:latin typeface="+mn-ea"/>
              </a:rPr>
              <a:t>인증마크가 있는 제품을 구매</a:t>
            </a:r>
            <a:endParaRPr lang="ko-KR" altLang="en-US" sz="1600" b="1" kern="0" spc="0" dirty="0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653354" y="3243227"/>
            <a:ext cx="742473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0" marR="2540" fontAlgn="base">
              <a:lnSpc>
                <a:spcPct val="150000"/>
              </a:lnSpc>
            </a:pPr>
            <a:r>
              <a:rPr lang="ko-KR" altLang="en-US" b="1" kern="0" dirty="0">
                <a:solidFill>
                  <a:schemeClr val="accent2"/>
                </a:solidFill>
                <a:latin typeface="+mn-ea"/>
              </a:rPr>
              <a:t>둘째</a:t>
            </a:r>
            <a:r>
              <a:rPr lang="en-US" altLang="ko-KR" b="1" kern="0" dirty="0">
                <a:solidFill>
                  <a:schemeClr val="accent2"/>
                </a:solidFill>
                <a:latin typeface="+mn-ea"/>
              </a:rPr>
              <a:t>, </a:t>
            </a:r>
            <a:r>
              <a:rPr lang="ko-KR" altLang="en-US" b="1" kern="0" dirty="0">
                <a:latin typeface="+mn-ea"/>
              </a:rPr>
              <a:t>열축적이 높은 라텍스매트리스와 </a:t>
            </a:r>
            <a:endParaRPr lang="en-US" altLang="ko-KR" b="1" kern="0" dirty="0">
              <a:latin typeface="+mn-ea"/>
            </a:endParaRPr>
          </a:p>
          <a:p>
            <a:pPr marL="1905000" marR="2540" fontAlgn="base">
              <a:lnSpc>
                <a:spcPct val="150000"/>
              </a:lnSpc>
            </a:pPr>
            <a:r>
              <a:rPr lang="en-US" altLang="ko-KR" b="1" kern="0" dirty="0">
                <a:latin typeface="+mn-ea"/>
              </a:rPr>
              <a:t>       </a:t>
            </a:r>
            <a:r>
              <a:rPr lang="ko-KR" altLang="en-US" b="1" kern="0" dirty="0">
                <a:latin typeface="+mn-ea"/>
              </a:rPr>
              <a:t>전기장판을 함께 쓸경우 불꽃없이 </a:t>
            </a:r>
            <a:endParaRPr lang="en-US" altLang="ko-KR" b="1" kern="0" dirty="0">
              <a:latin typeface="+mn-ea"/>
            </a:endParaRPr>
          </a:p>
          <a:p>
            <a:pPr marL="1905000" marR="2540" fontAlgn="base">
              <a:lnSpc>
                <a:spcPct val="150000"/>
              </a:lnSpc>
            </a:pPr>
            <a:r>
              <a:rPr lang="en-US" altLang="ko-KR" b="1" kern="0" dirty="0">
                <a:latin typeface="+mn-ea"/>
              </a:rPr>
              <a:t>       </a:t>
            </a:r>
            <a:r>
              <a:rPr lang="ko-KR" altLang="en-US" b="1" kern="0" dirty="0">
                <a:latin typeface="+mn-ea"/>
              </a:rPr>
              <a:t>연소될 수 있음</a:t>
            </a:r>
            <a:endParaRPr lang="ko-KR" altLang="en-US" sz="1600" b="1" kern="0" spc="0" dirty="0"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653354" y="4595592"/>
            <a:ext cx="69353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0" marR="2540" fontAlgn="base">
              <a:lnSpc>
                <a:spcPct val="150000"/>
              </a:lnSpc>
            </a:pPr>
            <a:r>
              <a:rPr lang="ko-KR" altLang="en-US" b="1" kern="0" dirty="0">
                <a:solidFill>
                  <a:schemeClr val="accent2"/>
                </a:solidFill>
                <a:latin typeface="+mn-ea"/>
              </a:rPr>
              <a:t>셋째</a:t>
            </a:r>
            <a:r>
              <a:rPr lang="en-US" altLang="ko-KR" b="1" kern="0" dirty="0">
                <a:solidFill>
                  <a:schemeClr val="accent2"/>
                </a:solidFill>
                <a:latin typeface="+mn-ea"/>
              </a:rPr>
              <a:t>,</a:t>
            </a:r>
            <a:r>
              <a:rPr lang="en-US" altLang="ko-KR" b="1" kern="0" dirty="0">
                <a:latin typeface="+mn-ea"/>
              </a:rPr>
              <a:t> </a:t>
            </a:r>
            <a:r>
              <a:rPr lang="ko-KR" altLang="en-US" b="1" kern="0" dirty="0">
                <a:latin typeface="+mn-ea"/>
              </a:rPr>
              <a:t>전기장판을 보관할 땐 열선이 </a:t>
            </a:r>
            <a:endParaRPr lang="en-US" altLang="ko-KR" b="1" kern="0" dirty="0">
              <a:latin typeface="+mn-ea"/>
            </a:endParaRPr>
          </a:p>
          <a:p>
            <a:pPr marL="1905000" marR="2540" fontAlgn="base">
              <a:lnSpc>
                <a:spcPct val="150000"/>
              </a:lnSpc>
            </a:pPr>
            <a:r>
              <a:rPr lang="en-US" altLang="ko-KR" b="1" kern="0" dirty="0">
                <a:latin typeface="+mn-ea"/>
              </a:rPr>
              <a:t>       </a:t>
            </a:r>
            <a:r>
              <a:rPr lang="ko-KR" altLang="en-US" b="1" kern="0" dirty="0">
                <a:latin typeface="+mn-ea"/>
              </a:rPr>
              <a:t>손상되지 않도록 돌돌 말아서 보관</a:t>
            </a:r>
            <a:endParaRPr lang="ko-KR" altLang="en-US" sz="1600" b="1" kern="0" spc="0" dirty="0">
              <a:latin typeface="+mn-ea"/>
            </a:endParaRPr>
          </a:p>
        </p:txBody>
      </p:sp>
      <p:grpSp>
        <p:nvGrpSpPr>
          <p:cNvPr id="14" name="그룹 6">
            <a:extLst>
              <a:ext uri="{FF2B5EF4-FFF2-40B4-BE49-F238E27FC236}">
                <a16:creationId xmlns:a16="http://schemas.microsoft.com/office/drawing/2014/main" id="{8036DB7E-1B5D-4BAD-9BAF-BC4BDC664189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5" name="그림 18">
              <a:extLst>
                <a:ext uri="{FF2B5EF4-FFF2-40B4-BE49-F238E27FC236}">
                  <a16:creationId xmlns:a16="http://schemas.microsoft.com/office/drawing/2014/main" id="{C5E9A777-BBC8-44D2-B969-D0018E3D6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6" name="그림 19">
              <a:extLst>
                <a:ext uri="{FF2B5EF4-FFF2-40B4-BE49-F238E27FC236}">
                  <a16:creationId xmlns:a16="http://schemas.microsoft.com/office/drawing/2014/main" id="{E56DF59B-3571-452C-9757-F984B7B5C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163BA98C-D900-4211-99CE-C342A07D6C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1" name="그림 18">
            <a:extLst>
              <a:ext uri="{FF2B5EF4-FFF2-40B4-BE49-F238E27FC236}">
                <a16:creationId xmlns:a16="http://schemas.microsoft.com/office/drawing/2014/main" id="{A9F08105-A255-4A67-908D-63AB4FB7D1C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3" name="직사각형 1">
            <a:extLst>
              <a:ext uri="{FF2B5EF4-FFF2-40B4-BE49-F238E27FC236}">
                <a16:creationId xmlns:a16="http://schemas.microsoft.com/office/drawing/2014/main" id="{7EEA4291-40EB-40CF-BFA5-533F8891C373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2">
            <a:extLst>
              <a:ext uri="{FF2B5EF4-FFF2-40B4-BE49-F238E27FC236}">
                <a16:creationId xmlns:a16="http://schemas.microsoft.com/office/drawing/2014/main" id="{C1E4012D-FCF1-47BD-9E75-48F0B661FEC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5" name="그림 15">
            <a:extLst>
              <a:ext uri="{FF2B5EF4-FFF2-40B4-BE49-F238E27FC236}">
                <a16:creationId xmlns:a16="http://schemas.microsoft.com/office/drawing/2014/main" id="{3AE3BC73-8A98-4C81-B256-2A3321A795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CF745DCB-DF47-4813-AA32-17D68F76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27" name="직사각형 8">
            <a:extLst>
              <a:ext uri="{FF2B5EF4-FFF2-40B4-BE49-F238E27FC236}">
                <a16:creationId xmlns:a16="http://schemas.microsoft.com/office/drawing/2014/main" id="{C0D636CD-A030-4487-91CC-DE1375983CAB}"/>
              </a:ext>
            </a:extLst>
          </p:cNvPr>
          <p:cNvSpPr/>
          <p:nvPr/>
        </p:nvSpPr>
        <p:spPr>
          <a:xfrm>
            <a:off x="931646" y="268943"/>
            <a:ext cx="68654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믿고 쓰던 전기장판이 화재의 원인</a:t>
            </a:r>
            <a:r>
              <a:rPr lang="en-US" altLang="ko-KR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D17081-6E3B-4467-98F6-9E42C72060A2}"/>
              </a:ext>
            </a:extLst>
          </p:cNvPr>
          <p:cNvSpPr/>
          <p:nvPr/>
        </p:nvSpPr>
        <p:spPr>
          <a:xfrm>
            <a:off x="418216" y="290016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4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3248158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505FD67-E793-4909-890E-31D3448FD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-20760"/>
            <a:ext cx="9897192" cy="6875463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0C4157BD-07D9-4673-9AC4-7BDA7FA94EF6}"/>
              </a:ext>
            </a:extLst>
          </p:cNvPr>
          <p:cNvSpPr/>
          <p:nvPr/>
        </p:nvSpPr>
        <p:spPr>
          <a:xfrm>
            <a:off x="837054" y="2176526"/>
            <a:ext cx="5820260" cy="86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latin typeface="+mn-ea"/>
              </a:rPr>
              <a:t>집을 비울 때는</a:t>
            </a:r>
            <a:endParaRPr lang="en-US" altLang="ko-KR" b="1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>
                <a:latin typeface="+mn-ea"/>
              </a:rPr>
              <a:t>반려동물에 의한 예기치 않은 화재발생 주의</a:t>
            </a:r>
            <a:r>
              <a:rPr lang="en-US" altLang="ko-KR" b="1" dirty="0">
                <a:latin typeface="+mn-ea"/>
              </a:rPr>
              <a:t>!</a:t>
            </a:r>
            <a:endParaRPr lang="ko-KR" altLang="en-US" b="1" dirty="0">
              <a:latin typeface="+mn-ea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D174C74-6003-4B20-8728-6EF29D919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09" y="1470360"/>
            <a:ext cx="3912805" cy="3893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0215" y="3269126"/>
            <a:ext cx="4809330" cy="1285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>
                <a:latin typeface="+mn-ea"/>
              </a:rPr>
              <a:t>여름철 에어컨 실외기 안전관리 수칙 준수</a:t>
            </a:r>
            <a:r>
              <a:rPr lang="en-US" altLang="ko-KR" b="1" dirty="0">
                <a:latin typeface="+mn-ea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b="1" dirty="0">
                <a:latin typeface="+mn-ea"/>
              </a:rPr>
              <a:t>겨울철 전기장판 이용 안전수칙 준수</a:t>
            </a:r>
            <a:r>
              <a:rPr lang="en-US" altLang="ko-KR" b="1" dirty="0">
                <a:latin typeface="+mn-ea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b="1" dirty="0">
                <a:solidFill>
                  <a:schemeClr val="accent1"/>
                </a:solidFill>
                <a:latin typeface="+mn-ea"/>
              </a:rPr>
              <a:t>주택화재 예방은 사소한 관심과 주의가 중요</a:t>
            </a:r>
          </a:p>
        </p:txBody>
      </p:sp>
      <p:grpSp>
        <p:nvGrpSpPr>
          <p:cNvPr id="26" name="그룹 11">
            <a:extLst>
              <a:ext uri="{FF2B5EF4-FFF2-40B4-BE49-F238E27FC236}">
                <a16:creationId xmlns:a16="http://schemas.microsoft.com/office/drawing/2014/main" id="{84F3D43A-ADA7-4100-BC6F-E71716B366AE}"/>
              </a:ext>
            </a:extLst>
          </p:cNvPr>
          <p:cNvGrpSpPr/>
          <p:nvPr/>
        </p:nvGrpSpPr>
        <p:grpSpPr>
          <a:xfrm>
            <a:off x="1191497" y="4002821"/>
            <a:ext cx="4806573" cy="1569660"/>
            <a:chOff x="1250115" y="4726885"/>
            <a:chExt cx="4806573" cy="1569660"/>
          </a:xfrm>
        </p:grpSpPr>
        <p:sp>
          <p:nvSpPr>
            <p:cNvPr id="27" name="직사각형 12">
              <a:extLst>
                <a:ext uri="{FF2B5EF4-FFF2-40B4-BE49-F238E27FC236}">
                  <a16:creationId xmlns:a16="http://schemas.microsoft.com/office/drawing/2014/main" id="{21629FC9-0216-4B68-B242-FABA5B09738B}"/>
                </a:ext>
              </a:extLst>
            </p:cNvPr>
            <p:cNvSpPr/>
            <p:nvPr/>
          </p:nvSpPr>
          <p:spPr>
            <a:xfrm flipV="1">
              <a:off x="3149737" y="47268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28" name="그룹 13">
              <a:extLst>
                <a:ext uri="{FF2B5EF4-FFF2-40B4-BE49-F238E27FC236}">
                  <a16:creationId xmlns:a16="http://schemas.microsoft.com/office/drawing/2014/main" id="{0D8F69E7-32FD-49DE-87CC-69AE8A05CDE8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29" name="직선 연결선 14">
                <a:extLst>
                  <a:ext uri="{FF2B5EF4-FFF2-40B4-BE49-F238E27FC236}">
                    <a16:creationId xmlns:a16="http://schemas.microsoft.com/office/drawing/2014/main" id="{5D9EFA79-03AD-4359-B647-828C2194E434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직선 연결선 15">
                <a:extLst>
                  <a:ext uri="{FF2B5EF4-FFF2-40B4-BE49-F238E27FC236}">
                    <a16:creationId xmlns:a16="http://schemas.microsoft.com/office/drawing/2014/main" id="{F5A736BF-986D-4125-8DCF-53A4BBAED3AC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31" name="그룹 6">
            <a:extLst>
              <a:ext uri="{FF2B5EF4-FFF2-40B4-BE49-F238E27FC236}">
                <a16:creationId xmlns:a16="http://schemas.microsoft.com/office/drawing/2014/main" id="{101203EC-B64A-4EB2-AC79-484B4072DCF0}"/>
              </a:ext>
            </a:extLst>
          </p:cNvPr>
          <p:cNvGrpSpPr/>
          <p:nvPr/>
        </p:nvGrpSpPr>
        <p:grpSpPr>
          <a:xfrm>
            <a:off x="1402515" y="1302982"/>
            <a:ext cx="4806573" cy="1569660"/>
            <a:chOff x="1250115" y="1989147"/>
            <a:chExt cx="4806573" cy="1569660"/>
          </a:xfrm>
        </p:grpSpPr>
        <p:sp>
          <p:nvSpPr>
            <p:cNvPr id="32" name="직사각형 7">
              <a:extLst>
                <a:ext uri="{FF2B5EF4-FFF2-40B4-BE49-F238E27FC236}">
                  <a16:creationId xmlns:a16="http://schemas.microsoft.com/office/drawing/2014/main" id="{EE9C5BD3-AC82-45E5-B672-CAD75298A3B5}"/>
                </a:ext>
              </a:extLst>
            </p:cNvPr>
            <p:cNvSpPr/>
            <p:nvPr/>
          </p:nvSpPr>
          <p:spPr>
            <a:xfrm>
              <a:off x="3061516" y="19891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3" name="그룹 8">
              <a:extLst>
                <a:ext uri="{FF2B5EF4-FFF2-40B4-BE49-F238E27FC236}">
                  <a16:creationId xmlns:a16="http://schemas.microsoft.com/office/drawing/2014/main" id="{F10366E8-0A84-4780-956E-B6273137A476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4" name="직선 연결선 9">
                <a:extLst>
                  <a:ext uri="{FF2B5EF4-FFF2-40B4-BE49-F238E27FC236}">
                    <a16:creationId xmlns:a16="http://schemas.microsoft.com/office/drawing/2014/main" id="{B61BD787-B28E-498E-80F9-5427D4204F5B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5" name="직선 연결선 10">
                <a:extLst>
                  <a:ext uri="{FF2B5EF4-FFF2-40B4-BE49-F238E27FC236}">
                    <a16:creationId xmlns:a16="http://schemas.microsoft.com/office/drawing/2014/main" id="{AF80F6EF-BD4F-4D49-A523-04859A2C6ABF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20" name="그룹 6">
            <a:extLst>
              <a:ext uri="{FF2B5EF4-FFF2-40B4-BE49-F238E27FC236}">
                <a16:creationId xmlns:a16="http://schemas.microsoft.com/office/drawing/2014/main" id="{CDB2BE53-5FAF-4109-9F9A-0C7FB690DD15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>
              <a:extLst>
                <a:ext uri="{FF2B5EF4-FFF2-40B4-BE49-F238E27FC236}">
                  <a16:creationId xmlns:a16="http://schemas.microsoft.com/office/drawing/2014/main" id="{EF0C8F9C-EF87-46D2-A7B8-279067D6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>
              <a:extLst>
                <a:ext uri="{FF2B5EF4-FFF2-40B4-BE49-F238E27FC236}">
                  <a16:creationId xmlns:a16="http://schemas.microsoft.com/office/drawing/2014/main" id="{E6B180CA-F10F-47DB-8B94-7C0EFE80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6" name="그림 17">
            <a:extLst>
              <a:ext uri="{FF2B5EF4-FFF2-40B4-BE49-F238E27FC236}">
                <a16:creationId xmlns:a16="http://schemas.microsoft.com/office/drawing/2014/main" id="{5348F4CC-4D7B-4605-A583-C2AD9BEC6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7" name="그림 18">
            <a:extLst>
              <a:ext uri="{FF2B5EF4-FFF2-40B4-BE49-F238E27FC236}">
                <a16:creationId xmlns:a16="http://schemas.microsoft.com/office/drawing/2014/main" id="{F93547FD-EBD4-4831-B4BA-3EB36FC1D56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40" name="직사각형 1">
            <a:extLst>
              <a:ext uri="{FF2B5EF4-FFF2-40B4-BE49-F238E27FC236}">
                <a16:creationId xmlns:a16="http://schemas.microsoft.com/office/drawing/2014/main" id="{1F864B0F-2A16-4C89-B084-2C399B48541C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12">
            <a:extLst>
              <a:ext uri="{FF2B5EF4-FFF2-40B4-BE49-F238E27FC236}">
                <a16:creationId xmlns:a16="http://schemas.microsoft.com/office/drawing/2014/main" id="{564453A0-9B71-46AF-B915-4FF7482FC1B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2" name="그림 15">
            <a:extLst>
              <a:ext uri="{FF2B5EF4-FFF2-40B4-BE49-F238E27FC236}">
                <a16:creationId xmlns:a16="http://schemas.microsoft.com/office/drawing/2014/main" id="{82CDA50C-19A1-493E-85B4-E8B77C4A16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CEB60492-64EE-4AC0-8412-4DDB58393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44" name="직사각형 28">
            <a:extLst>
              <a:ext uri="{FF2B5EF4-FFF2-40B4-BE49-F238E27FC236}">
                <a16:creationId xmlns:a16="http://schemas.microsoft.com/office/drawing/2014/main" id="{A6C0C084-A2E2-4FCC-AD0F-2AA15C0DA0DF}"/>
              </a:ext>
            </a:extLst>
          </p:cNvPr>
          <p:cNvSpPr/>
          <p:nvPr/>
        </p:nvSpPr>
        <p:spPr>
          <a:xfrm>
            <a:off x="-174819" y="32355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96E09C-582B-43F2-AA35-CEC0CBC1F26D}"/>
              </a:ext>
            </a:extLst>
          </p:cNvPr>
          <p:cNvSpPr/>
          <p:nvPr/>
        </p:nvSpPr>
        <p:spPr>
          <a:xfrm>
            <a:off x="573835" y="377031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6" name="직사각형 28">
            <a:extLst>
              <a:ext uri="{FF2B5EF4-FFF2-40B4-BE49-F238E27FC236}">
                <a16:creationId xmlns:a16="http://schemas.microsoft.com/office/drawing/2014/main" id="{13CB305F-F13F-4121-9EE5-D45F498F1826}"/>
              </a:ext>
            </a:extLst>
          </p:cNvPr>
          <p:cNvSpPr/>
          <p:nvPr/>
        </p:nvSpPr>
        <p:spPr>
          <a:xfrm>
            <a:off x="-2102631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06065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" name="직사각형 1">
              <a:extLst>
                <a:ext uri="{FF2B5EF4-FFF2-40B4-BE49-F238E27FC236}">
                  <a16:creationId xmlns:a16="http://schemas.microsoft.com/office/drawing/2014/main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12">
              <a:extLst>
                <a:ext uri="{FF2B5EF4-FFF2-40B4-BE49-F238E27FC236}">
                  <a16:creationId xmlns:a16="http://schemas.microsoft.com/office/drawing/2014/main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7" name="그림 15">
              <a:extLst>
                <a:ext uri="{FF2B5EF4-FFF2-40B4-BE49-F238E27FC236}">
                  <a16:creationId xmlns:a16="http://schemas.microsoft.com/office/drawing/2014/main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4" y="376382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3" name="Group 1">
            <a:extLst>
              <a:ext uri="{FF2B5EF4-FFF2-40B4-BE49-F238E27FC236}">
                <a16:creationId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17956" cy="2763955"/>
            <a:chOff x="396275" y="2056641"/>
            <a:chExt cx="8717956" cy="2763955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397155" y="4403970"/>
              <a:ext cx="7252169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992207" y="4326102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6" name="직사각형 8">
            <a:extLst>
              <a:ext uri="{FF2B5EF4-FFF2-40B4-BE49-F238E27FC236}">
                <a16:creationId xmlns:a16="http://schemas.microsoft.com/office/drawing/2014/main" id="{8EB2410B-0209-4456-9408-ED792061391D}"/>
              </a:ext>
            </a:extLst>
          </p:cNvPr>
          <p:cNvSpPr/>
          <p:nvPr/>
        </p:nvSpPr>
        <p:spPr>
          <a:xfrm>
            <a:off x="734859" y="339779"/>
            <a:ext cx="4399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            주택화재의 주요이슈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740232992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6FD0A1-37F3-4948-ADE2-EC7BF5C6B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8FCECF87-9E47-4807-9850-EB9A535B5F7D}"/>
              </a:ext>
            </a:extLst>
          </p:cNvPr>
          <p:cNvSpPr/>
          <p:nvPr/>
        </p:nvSpPr>
        <p:spPr>
          <a:xfrm>
            <a:off x="951568" y="2613860"/>
            <a:ext cx="767084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2"/>
              </a:spcAft>
              <a:buFontTx/>
              <a:buAutoNum type="arabicPeriod"/>
            </a:pPr>
            <a:r>
              <a:rPr lang="ko-KR" altLang="en-US" sz="2400" b="1" spc="-150" dirty="0">
                <a:solidFill>
                  <a:srgbClr val="0070C0"/>
                </a:solidFill>
                <a:latin typeface="+mn-ea"/>
              </a:rPr>
              <a:t>주택화재의 원인</a:t>
            </a:r>
            <a:r>
              <a:rPr lang="en-US" altLang="ko-KR" sz="2400" b="1" spc="-150" dirty="0">
                <a:solidFill>
                  <a:srgbClr val="0070C0"/>
                </a:solidFill>
                <a:latin typeface="+mn-ea"/>
              </a:rPr>
              <a:t>_ 4p</a:t>
            </a: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</a:pPr>
            <a:r>
              <a:rPr lang="ko-KR" altLang="en-US" sz="2400" b="1" spc="-150" dirty="0">
                <a:solidFill>
                  <a:srgbClr val="0070C0"/>
                </a:solidFill>
                <a:latin typeface="+mn-ea"/>
              </a:rPr>
              <a:t>반려동물이 방화범이 될 수도 있는 화재</a:t>
            </a:r>
            <a:r>
              <a:rPr lang="en-US" altLang="ko-KR" sz="2400" b="1" spc="-150" dirty="0">
                <a:solidFill>
                  <a:srgbClr val="0070C0"/>
                </a:solidFill>
                <a:latin typeface="+mn-ea"/>
              </a:rPr>
              <a:t>_ 7p</a:t>
            </a:r>
          </a:p>
          <a:p>
            <a:pPr>
              <a:lnSpc>
                <a:spcPct val="150000"/>
              </a:lnSpc>
              <a:spcAft>
                <a:spcPts val="802"/>
              </a:spcAft>
            </a:pPr>
            <a:r>
              <a:rPr lang="en-US" altLang="ko-KR" sz="2400" b="1" spc="-150" dirty="0">
                <a:solidFill>
                  <a:srgbClr val="0070C0"/>
                </a:solidFill>
                <a:latin typeface="+mn-ea"/>
              </a:rPr>
              <a:t>3.  </a:t>
            </a:r>
            <a:r>
              <a:rPr lang="ko-KR" altLang="en-US" sz="2400" b="1" spc="-150" dirty="0">
                <a:solidFill>
                  <a:srgbClr val="0070C0"/>
                </a:solidFill>
                <a:latin typeface="+mn-ea"/>
              </a:rPr>
              <a:t>방안은 시원한데 실외기는 뜨겁다고요</a:t>
            </a:r>
            <a:r>
              <a:rPr lang="en-US" altLang="ko-KR" sz="2400" b="1" spc="-150" dirty="0">
                <a:solidFill>
                  <a:srgbClr val="0070C0"/>
                </a:solidFill>
                <a:latin typeface="+mn-ea"/>
              </a:rPr>
              <a:t>?_ 8p</a:t>
            </a:r>
          </a:p>
          <a:p>
            <a:pPr>
              <a:lnSpc>
                <a:spcPct val="150000"/>
              </a:lnSpc>
              <a:spcAft>
                <a:spcPts val="802"/>
              </a:spcAft>
            </a:pPr>
            <a:r>
              <a:rPr lang="en-US" altLang="ko-KR" sz="2400" b="1" spc="-150" dirty="0">
                <a:solidFill>
                  <a:srgbClr val="0070C0"/>
                </a:solidFill>
                <a:latin typeface="+mn-ea"/>
              </a:rPr>
              <a:t>4.  </a:t>
            </a:r>
            <a:r>
              <a:rPr lang="ko-KR" altLang="en-US" sz="2400" b="1" spc="-150" dirty="0">
                <a:solidFill>
                  <a:srgbClr val="0070C0"/>
                </a:solidFill>
                <a:latin typeface="+mn-ea"/>
              </a:rPr>
              <a:t>믿고 쓰던 전기 장판이 화재의 원인</a:t>
            </a:r>
            <a:r>
              <a:rPr lang="en-US" altLang="ko-KR" sz="2400" b="1" spc="-150" dirty="0">
                <a:solidFill>
                  <a:srgbClr val="0070C0"/>
                </a:solidFill>
                <a:latin typeface="+mn-ea"/>
              </a:rPr>
              <a:t>?_ 11p</a:t>
            </a:r>
          </a:p>
        </p:txBody>
      </p:sp>
      <p:sp>
        <p:nvSpPr>
          <p:cNvPr id="15" name="직사각형 7">
            <a:extLst>
              <a:ext uri="{FF2B5EF4-FFF2-40B4-BE49-F238E27FC236}">
                <a16:creationId xmlns:a16="http://schemas.microsoft.com/office/drawing/2014/main" id="{95983419-D673-498A-85E8-6439A2DFE050}"/>
              </a:ext>
            </a:extLst>
          </p:cNvPr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C</a:t>
            </a:r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ontents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 panose="040409050D0802020404" pitchFamily="82" charset="0"/>
              <a:ea typeface="나눔스퀘어 Bold"/>
            </a:endParaRPr>
          </a:p>
        </p:txBody>
      </p:sp>
      <p:cxnSp>
        <p:nvCxnSpPr>
          <p:cNvPr id="16" name="직선 연결선 8">
            <a:extLst>
              <a:ext uri="{FF2B5EF4-FFF2-40B4-BE49-F238E27FC236}">
                <a16:creationId xmlns:a16="http://schemas.microsoft.com/office/drawing/2014/main" id="{B81EFF51-61D9-41AC-9DDE-32AF6963DE48}"/>
              </a:ext>
            </a:extLst>
          </p:cNvPr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grpSp>
        <p:nvGrpSpPr>
          <p:cNvPr id="13" name="그룹 20">
            <a:extLst>
              <a:ext uri="{FF2B5EF4-FFF2-40B4-BE49-F238E27FC236}">
                <a16:creationId xmlns:a16="http://schemas.microsoft.com/office/drawing/2014/main" id="{BF465839-34BF-45D4-ACC0-7BA194A00EC2}"/>
              </a:ext>
            </a:extLst>
          </p:cNvPr>
          <p:cNvGrpSpPr/>
          <p:nvPr/>
        </p:nvGrpSpPr>
        <p:grpSpPr>
          <a:xfrm>
            <a:off x="1845443" y="5893431"/>
            <a:ext cx="1290781" cy="835388"/>
            <a:chOff x="1832632" y="5910484"/>
            <a:chExt cx="1290781" cy="835388"/>
          </a:xfrm>
        </p:grpSpPr>
        <p:pic>
          <p:nvPicPr>
            <p:cNvPr id="14" name="그림 26">
              <a:extLst>
                <a:ext uri="{FF2B5EF4-FFF2-40B4-BE49-F238E27FC236}">
                  <a16:creationId xmlns:a16="http://schemas.microsoft.com/office/drawing/2014/main" id="{A28A7590-2480-4A40-8683-EB277A4F9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9" name="그림 27">
              <a:extLst>
                <a:ext uri="{FF2B5EF4-FFF2-40B4-BE49-F238E27FC236}">
                  <a16:creationId xmlns:a16="http://schemas.microsoft.com/office/drawing/2014/main" id="{8DBB4A5B-72A2-42DB-8A68-4CB26F2D8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20" name="그림 17">
            <a:extLst>
              <a:ext uri="{FF2B5EF4-FFF2-40B4-BE49-F238E27FC236}">
                <a16:creationId xmlns:a16="http://schemas.microsoft.com/office/drawing/2014/main" id="{2706017E-7C7B-4A3A-BBB8-8A15966C9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032" y="5511896"/>
            <a:ext cx="842405" cy="1222393"/>
          </a:xfrm>
          <a:prstGeom prst="rect">
            <a:avLst/>
          </a:prstGeom>
        </p:spPr>
      </p:pic>
      <p:pic>
        <p:nvPicPr>
          <p:cNvPr id="21" name="그림 18">
            <a:extLst>
              <a:ext uri="{FF2B5EF4-FFF2-40B4-BE49-F238E27FC236}">
                <a16:creationId xmlns:a16="http://schemas.microsoft.com/office/drawing/2014/main" id="{2640D448-48BA-4606-8D65-6B053A5736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36" y="5911305"/>
            <a:ext cx="580865" cy="817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780451-E2A3-496D-A2D1-2F8EC833903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832383" y="3797937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직사각형 2">
            <a:extLst>
              <a:ext uri="{FF2B5EF4-FFF2-40B4-BE49-F238E27FC236}">
                <a16:creationId xmlns:a16="http://schemas.microsoft.com/office/drawing/2014/main" id="{90BB799C-3468-4DD8-9E3B-F5E3A1513038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4">
            <a:extLst>
              <a:ext uri="{FF2B5EF4-FFF2-40B4-BE49-F238E27FC236}">
                <a16:creationId xmlns:a16="http://schemas.microsoft.com/office/drawing/2014/main" id="{07BB975C-FFC6-4CAF-B6E0-196E266D8FE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5" name="그림 15">
            <a:extLst>
              <a:ext uri="{FF2B5EF4-FFF2-40B4-BE49-F238E27FC236}">
                <a16:creationId xmlns:a16="http://schemas.microsoft.com/office/drawing/2014/main" id="{8C89F63B-CF2B-417B-9059-8710A28D0D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97903E5-059A-45AF-BAAE-7A39326160EB}"/>
              </a:ext>
            </a:extLst>
          </p:cNvPr>
          <p:cNvSpPr txBox="1"/>
          <p:nvPr/>
        </p:nvSpPr>
        <p:spPr>
          <a:xfrm>
            <a:off x="2657794" y="1365736"/>
            <a:ext cx="193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직사각형 5">
            <a:extLst>
              <a:ext uri="{FF2B5EF4-FFF2-40B4-BE49-F238E27FC236}">
                <a16:creationId xmlns:a16="http://schemas.microsoft.com/office/drawing/2014/main" id="{156AB3D7-F815-4A21-9B26-7E996CA35E11}"/>
              </a:ext>
            </a:extLst>
          </p:cNvPr>
          <p:cNvSpPr/>
          <p:nvPr/>
        </p:nvSpPr>
        <p:spPr>
          <a:xfrm>
            <a:off x="2695665" y="1653640"/>
            <a:ext cx="5373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</a:pPr>
            <a:r>
              <a:rPr lang="ko-KR" altLang="en-US" sz="28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주택화재의 주요이슈</a:t>
            </a:r>
          </a:p>
        </p:txBody>
      </p:sp>
    </p:spTree>
    <p:extLst>
      <p:ext uri="{BB962C8B-B14F-4D97-AF65-F5344CB8AC3E}">
        <p14:creationId xmlns:p14="http://schemas.microsoft.com/office/powerpoint/2010/main" val="58787772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4795456-CE99-4FA6-82BB-EAF377E68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58EEEC-619B-4DEE-917E-D95823A0FBF1}"/>
              </a:ext>
            </a:extLst>
          </p:cNvPr>
          <p:cNvSpPr/>
          <p:nvPr/>
        </p:nvSpPr>
        <p:spPr>
          <a:xfrm>
            <a:off x="418216" y="297529"/>
            <a:ext cx="1593464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dirty="0">
                <a:latin typeface="+mj-ea"/>
                <a:ea typeface="+mj-ea"/>
              </a:rPr>
              <a:t>영상자료</a:t>
            </a:r>
          </a:p>
        </p:txBody>
      </p:sp>
      <p:sp>
        <p:nvSpPr>
          <p:cNvPr id="8" name="모서리가 둥근 직사각형 1">
            <a:extLst>
              <a:ext uri="{FF2B5EF4-FFF2-40B4-BE49-F238E27FC236}">
                <a16:creationId xmlns:a16="http://schemas.microsoft.com/office/drawing/2014/main" id="{11B26434-7875-41BA-8236-43B5F5F2E8AF}"/>
              </a:ext>
            </a:extLst>
          </p:cNvPr>
          <p:cNvSpPr/>
          <p:nvPr/>
        </p:nvSpPr>
        <p:spPr>
          <a:xfrm>
            <a:off x="8859670" y="1552122"/>
            <a:ext cx="952500" cy="4099377"/>
          </a:xfrm>
          <a:prstGeom prst="roundRect">
            <a:avLst/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7">
            <a:extLst>
              <a:ext uri="{FF2B5EF4-FFF2-40B4-BE49-F238E27FC236}">
                <a16:creationId xmlns:a16="http://schemas.microsoft.com/office/drawing/2014/main" id="{837FBB9C-3E49-4D6E-8040-894379E29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2" name="그림 18">
            <a:extLst>
              <a:ext uri="{FF2B5EF4-FFF2-40B4-BE49-F238E27FC236}">
                <a16:creationId xmlns:a16="http://schemas.microsoft.com/office/drawing/2014/main" id="{044E2B15-8DCC-41C4-87FF-998A113968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3" name="그림 19">
            <a:extLst>
              <a:ext uri="{FF2B5EF4-FFF2-40B4-BE49-F238E27FC236}">
                <a16:creationId xmlns:a16="http://schemas.microsoft.com/office/drawing/2014/main" id="{63AA0E82-32D6-4F95-A2E8-831A78F96AC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6" b="97849" l="6429" r="99286">
                        <a14:foregroundMark x1="33571" y1="84409" x2="33571" y2="84409"/>
                        <a14:foregroundMark x1="42143" y1="88172" x2="42143" y2="88172"/>
                        <a14:foregroundMark x1="57857" y1="87634" x2="57857" y2="87634"/>
                        <a14:foregroundMark x1="55000" y1="94086" x2="55000" y2="94086"/>
                        <a14:foregroundMark x1="68571" y1="87097" x2="68571" y2="87097"/>
                        <a14:foregroundMark x1="76429" y1="87097" x2="76429" y2="87097"/>
                        <a14:foregroundMark x1="67143" y1="95161" x2="67143" y2="9516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4" name="그림 20">
            <a:extLst>
              <a:ext uri="{FF2B5EF4-FFF2-40B4-BE49-F238E27FC236}">
                <a16:creationId xmlns:a16="http://schemas.microsoft.com/office/drawing/2014/main" id="{5C4CA788-4038-4E93-8A9E-70DCAA2FC20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79" b="96842" l="0" r="99231">
                        <a14:foregroundMark x1="35385" y1="85789" x2="35385" y2="85789"/>
                        <a14:foregroundMark x1="29231" y1="86316" x2="29231" y2="86316"/>
                        <a14:foregroundMark x1="52308" y1="81579" x2="52308" y2="81579"/>
                        <a14:foregroundMark x1="66923" y1="84211" x2="66923" y2="84211"/>
                        <a14:foregroundMark x1="72308" y1="84211" x2="72308" y2="84211"/>
                        <a14:foregroundMark x1="62308" y1="92105" x2="62308" y2="9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pic>
        <p:nvPicPr>
          <p:cNvPr id="18" name="그림 8">
            <a:extLst>
              <a:ext uri="{FF2B5EF4-FFF2-40B4-BE49-F238E27FC236}">
                <a16:creationId xmlns:a16="http://schemas.microsoft.com/office/drawing/2014/main" id="{0613A33B-9A46-4CEE-AC96-D83A980855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2088520" y="543534"/>
            <a:ext cx="6044260" cy="6149975"/>
          </a:xfrm>
          <a:prstGeom prst="rect">
            <a:avLst/>
          </a:prstGeom>
        </p:spPr>
      </p:pic>
      <p:sp>
        <p:nvSpPr>
          <p:cNvPr id="20" name="직사각형 1">
            <a:extLst>
              <a:ext uri="{FF2B5EF4-FFF2-40B4-BE49-F238E27FC236}">
                <a16:creationId xmlns:a16="http://schemas.microsoft.com/office/drawing/2014/main" id="{854FC7EF-9B32-4753-A8D5-34B464ACB069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12">
            <a:extLst>
              <a:ext uri="{FF2B5EF4-FFF2-40B4-BE49-F238E27FC236}">
                <a16:creationId xmlns:a16="http://schemas.microsoft.com/office/drawing/2014/main" id="{056F56AA-75FA-466F-817E-ABE8C135D5F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2" name="그림 15">
            <a:extLst>
              <a:ext uri="{FF2B5EF4-FFF2-40B4-BE49-F238E27FC236}">
                <a16:creationId xmlns:a16="http://schemas.microsoft.com/office/drawing/2014/main" id="{1316C4B0-9F78-4269-9812-678B25479D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0D593-E9C1-465D-B9C1-B9CB67E9F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3</a:t>
            </a:fld>
            <a:endParaRPr lang="ko-KR" altLang="en-US" dirty="0"/>
          </a:p>
        </p:txBody>
      </p:sp>
      <p:pic>
        <p:nvPicPr>
          <p:cNvPr id="3" name="2020 소방청 취약계층 여성편 05화 (주택화재)주택화재의 여러 가지 원인">
            <a:hlinkClick r:id="" action="ppaction://media"/>
            <a:extLst>
              <a:ext uri="{FF2B5EF4-FFF2-40B4-BE49-F238E27FC236}">
                <a16:creationId xmlns:a16="http://schemas.microsoft.com/office/drawing/2014/main" id="{466DEFC4-E1E1-414B-9B0E-A19712941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04534" y="1634066"/>
            <a:ext cx="5415063" cy="3437467"/>
          </a:xfrm>
          <a:prstGeom prst="rect">
            <a:avLst/>
          </a:prstGeom>
        </p:spPr>
      </p:pic>
      <p:sp>
        <p:nvSpPr>
          <p:cNvPr id="19" name="직사각형 8">
            <a:extLst>
              <a:ext uri="{FF2B5EF4-FFF2-40B4-BE49-F238E27FC236}">
                <a16:creationId xmlns:a16="http://schemas.microsoft.com/office/drawing/2014/main" id="{223727A0-74A8-4ADA-8620-C9DBEEE9FDFD}"/>
              </a:ext>
            </a:extLst>
          </p:cNvPr>
          <p:cNvSpPr/>
          <p:nvPr/>
        </p:nvSpPr>
        <p:spPr>
          <a:xfrm>
            <a:off x="2514125" y="305813"/>
            <a:ext cx="43998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            주택화재의 주요이슈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9754864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97B827D-0A84-4124-A2FC-AA2EF2F23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C0D350FF-5EAE-4088-A6B1-604B9947B138}"/>
              </a:ext>
            </a:extLst>
          </p:cNvPr>
          <p:cNvSpPr/>
          <p:nvPr/>
        </p:nvSpPr>
        <p:spPr>
          <a:xfrm flipV="1">
            <a:off x="3091118" y="3417975"/>
            <a:ext cx="1066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o-KR" altLang="en-US" sz="9600" b="1" dirty="0">
              <a:solidFill>
                <a:schemeClr val="accent4">
                  <a:lumMod val="60000"/>
                  <a:lumOff val="40000"/>
                </a:schemeClr>
              </a:solidFill>
              <a:latin typeface="+mn-ea"/>
            </a:endParaRPr>
          </a:p>
        </p:txBody>
      </p:sp>
      <p:grpSp>
        <p:nvGrpSpPr>
          <p:cNvPr id="24" name="그룹 6">
            <a:extLst>
              <a:ext uri="{FF2B5EF4-FFF2-40B4-BE49-F238E27FC236}">
                <a16:creationId xmlns:a16="http://schemas.microsoft.com/office/drawing/2014/main" id="{24F28A74-CAFC-401F-92A0-D6093412DCA9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5" name="그림 18">
              <a:extLst>
                <a:ext uri="{FF2B5EF4-FFF2-40B4-BE49-F238E27FC236}">
                  <a16:creationId xmlns:a16="http://schemas.microsoft.com/office/drawing/2014/main" id="{A54821C0-500D-4F30-9442-9196CF930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7" name="그림 19">
              <a:extLst>
                <a:ext uri="{FF2B5EF4-FFF2-40B4-BE49-F238E27FC236}">
                  <a16:creationId xmlns:a16="http://schemas.microsoft.com/office/drawing/2014/main" id="{8BDB5E86-211E-47AB-879C-8C6926ABC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8" name="그림 17">
            <a:extLst>
              <a:ext uri="{FF2B5EF4-FFF2-40B4-BE49-F238E27FC236}">
                <a16:creationId xmlns:a16="http://schemas.microsoft.com/office/drawing/2014/main" id="{6D8B8AE5-5111-4FAE-B544-CDFB06CDA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9" name="그림 18">
            <a:extLst>
              <a:ext uri="{FF2B5EF4-FFF2-40B4-BE49-F238E27FC236}">
                <a16:creationId xmlns:a16="http://schemas.microsoft.com/office/drawing/2014/main" id="{CF6789BB-55E1-475B-81E2-0781E187FA3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cxnSp>
        <p:nvCxnSpPr>
          <p:cNvPr id="31" name="직선 연결선 30"/>
          <p:cNvCxnSpPr>
            <a:cxnSpLocks/>
          </p:cNvCxnSpPr>
          <p:nvPr/>
        </p:nvCxnSpPr>
        <p:spPr>
          <a:xfrm>
            <a:off x="1863908" y="2804558"/>
            <a:ext cx="687352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14905" y="4910419"/>
            <a:ext cx="94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2015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51774" y="4910419"/>
            <a:ext cx="100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2016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88645" y="4923948"/>
            <a:ext cx="983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2017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25513" y="4923948"/>
            <a:ext cx="983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2018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62383" y="4910419"/>
            <a:ext cx="996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2019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63046" y="4539729"/>
            <a:ext cx="9585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</a:t>
            </a:r>
            <a:endParaRPr lang="ko-KR" altLang="en-US" sz="15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3047" y="4049312"/>
            <a:ext cx="9585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10,000</a:t>
            </a:r>
            <a:endParaRPr lang="ko-KR" altLang="en-US" sz="15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63047" y="3527504"/>
            <a:ext cx="9585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20,000</a:t>
            </a:r>
            <a:endParaRPr lang="ko-KR" altLang="en-US" sz="15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63047" y="3005696"/>
            <a:ext cx="9585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30,000</a:t>
            </a:r>
            <a:endParaRPr lang="ko-KR" altLang="en-US" sz="15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3047" y="2483888"/>
            <a:ext cx="9585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40,000</a:t>
            </a:r>
            <a:endParaRPr lang="ko-KR" altLang="en-US" sz="15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63047" y="1962079"/>
            <a:ext cx="9585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5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50,000</a:t>
            </a:r>
            <a:endParaRPr lang="ko-KR" altLang="en-US" sz="15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775195" y="1802531"/>
            <a:ext cx="1821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최근 </a:t>
            </a:r>
            <a:r>
              <a: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5</a:t>
            </a:r>
            <a:r>
              <a:rPr lang="ko-KR" altLang="en-US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년간 화재발생건수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9231829" y="2059871"/>
            <a:ext cx="500531" cy="100056"/>
          </a:xfrm>
          <a:prstGeom prst="rect">
            <a:avLst/>
          </a:prstGeom>
          <a:solidFill>
            <a:srgbClr val="E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8147060" y="1982818"/>
            <a:ext cx="14498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solidFill>
                  <a:srgbClr val="C34141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주택</a:t>
            </a:r>
            <a:r>
              <a:rPr lang="ko-KR" altLang="en-US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화재발생건수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5092575" y="5287593"/>
            <a:ext cx="4949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05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- </a:t>
            </a:r>
            <a:r>
              <a:rPr lang="ko-KR" altLang="en-US" sz="105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국가화재정보센터</a:t>
            </a:r>
            <a:r>
              <a:rPr lang="en-US" altLang="ko-KR" sz="105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(</a:t>
            </a:r>
            <a:r>
              <a:rPr lang="en-US" altLang="ko-KR" sz="1050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  <a:hlinkClick r:id="rId11"/>
              </a:rPr>
              <a:t>www.firedata.go.kr</a:t>
            </a:r>
            <a:r>
              <a:rPr lang="en-US" altLang="ko-KR" sz="105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), </a:t>
            </a:r>
            <a:r>
              <a:rPr lang="ko-KR" altLang="en-US" sz="105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연도별 화재발생통계</a:t>
            </a:r>
          </a:p>
        </p:txBody>
      </p:sp>
      <p:sp>
        <p:nvSpPr>
          <p:cNvPr id="47" name="자유형 46"/>
          <p:cNvSpPr/>
          <p:nvPr/>
        </p:nvSpPr>
        <p:spPr>
          <a:xfrm>
            <a:off x="2860254" y="2564751"/>
            <a:ext cx="5385313" cy="2340569"/>
          </a:xfrm>
          <a:custGeom>
            <a:avLst/>
            <a:gdLst>
              <a:gd name="connsiteX0" fmla="*/ 0 w 5422900"/>
              <a:gd name="connsiteY0" fmla="*/ 2184400 h 2197100"/>
              <a:gd name="connsiteX1" fmla="*/ 12700 w 5422900"/>
              <a:gd name="connsiteY1" fmla="*/ 0 h 2197100"/>
              <a:gd name="connsiteX2" fmla="*/ 1384300 w 5422900"/>
              <a:gd name="connsiteY2" fmla="*/ 88900 h 2197100"/>
              <a:gd name="connsiteX3" fmla="*/ 2616200 w 5422900"/>
              <a:gd name="connsiteY3" fmla="*/ 38100 h 2197100"/>
              <a:gd name="connsiteX4" fmla="*/ 4076700 w 5422900"/>
              <a:gd name="connsiteY4" fmla="*/ 114300 h 2197100"/>
              <a:gd name="connsiteX5" fmla="*/ 5410200 w 5422900"/>
              <a:gd name="connsiteY5" fmla="*/ 190500 h 2197100"/>
              <a:gd name="connsiteX6" fmla="*/ 5422900 w 5422900"/>
              <a:gd name="connsiteY6" fmla="*/ 2197100 h 2197100"/>
              <a:gd name="connsiteX7" fmla="*/ 0 w 5422900"/>
              <a:gd name="connsiteY7" fmla="*/ 21844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2900" h="2197100">
                <a:moveTo>
                  <a:pt x="0" y="2184400"/>
                </a:moveTo>
                <a:cubicBezTo>
                  <a:pt x="4233" y="1456267"/>
                  <a:pt x="8467" y="728133"/>
                  <a:pt x="12700" y="0"/>
                </a:cubicBezTo>
                <a:lnTo>
                  <a:pt x="1384300" y="88900"/>
                </a:lnTo>
                <a:lnTo>
                  <a:pt x="2616200" y="38100"/>
                </a:lnTo>
                <a:lnTo>
                  <a:pt x="4076700" y="114300"/>
                </a:lnTo>
                <a:lnTo>
                  <a:pt x="5410200" y="190500"/>
                </a:lnTo>
                <a:cubicBezTo>
                  <a:pt x="5414433" y="859367"/>
                  <a:pt x="5418667" y="1528233"/>
                  <a:pt x="5422900" y="2197100"/>
                </a:cubicBezTo>
                <a:lnTo>
                  <a:pt x="0" y="2184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8" name="직선 연결선 47"/>
          <p:cNvCxnSpPr>
            <a:cxnSpLocks/>
          </p:cNvCxnSpPr>
          <p:nvPr/>
        </p:nvCxnSpPr>
        <p:spPr>
          <a:xfrm>
            <a:off x="1863908" y="4891789"/>
            <a:ext cx="6873526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>
            <a:cxnSpLocks/>
          </p:cNvCxnSpPr>
          <p:nvPr/>
        </p:nvCxnSpPr>
        <p:spPr>
          <a:xfrm>
            <a:off x="1863908" y="4369982"/>
            <a:ext cx="687352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>
            <a:cxnSpLocks/>
          </p:cNvCxnSpPr>
          <p:nvPr/>
        </p:nvCxnSpPr>
        <p:spPr>
          <a:xfrm>
            <a:off x="1863908" y="3848173"/>
            <a:ext cx="687352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>
            <a:cxnSpLocks/>
          </p:cNvCxnSpPr>
          <p:nvPr/>
        </p:nvCxnSpPr>
        <p:spPr>
          <a:xfrm>
            <a:off x="1863908" y="3326367"/>
            <a:ext cx="687352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>
            <a:cxnSpLocks/>
          </p:cNvCxnSpPr>
          <p:nvPr/>
        </p:nvCxnSpPr>
        <p:spPr>
          <a:xfrm>
            <a:off x="1863908" y="2804558"/>
            <a:ext cx="687352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>
            <a:cxnSpLocks/>
          </p:cNvCxnSpPr>
          <p:nvPr/>
        </p:nvCxnSpPr>
        <p:spPr>
          <a:xfrm>
            <a:off x="1863908" y="2282749"/>
            <a:ext cx="6873526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직사각형 54"/>
          <p:cNvSpPr/>
          <p:nvPr/>
        </p:nvSpPr>
        <p:spPr>
          <a:xfrm>
            <a:off x="9225009" y="1862023"/>
            <a:ext cx="514173" cy="100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자유형 55"/>
          <p:cNvSpPr/>
          <p:nvPr/>
        </p:nvSpPr>
        <p:spPr>
          <a:xfrm>
            <a:off x="2847642" y="2554985"/>
            <a:ext cx="5397926" cy="2350335"/>
          </a:xfrm>
          <a:custGeom>
            <a:avLst/>
            <a:gdLst>
              <a:gd name="connsiteX0" fmla="*/ 0 w 5422900"/>
              <a:gd name="connsiteY0" fmla="*/ 2184400 h 2197100"/>
              <a:gd name="connsiteX1" fmla="*/ 12700 w 5422900"/>
              <a:gd name="connsiteY1" fmla="*/ 0 h 2197100"/>
              <a:gd name="connsiteX2" fmla="*/ 1384300 w 5422900"/>
              <a:gd name="connsiteY2" fmla="*/ 88900 h 2197100"/>
              <a:gd name="connsiteX3" fmla="*/ 2616200 w 5422900"/>
              <a:gd name="connsiteY3" fmla="*/ 38100 h 2197100"/>
              <a:gd name="connsiteX4" fmla="*/ 4076700 w 5422900"/>
              <a:gd name="connsiteY4" fmla="*/ 114300 h 2197100"/>
              <a:gd name="connsiteX5" fmla="*/ 5410200 w 5422900"/>
              <a:gd name="connsiteY5" fmla="*/ 190500 h 2197100"/>
              <a:gd name="connsiteX6" fmla="*/ 5422900 w 5422900"/>
              <a:gd name="connsiteY6" fmla="*/ 2197100 h 2197100"/>
              <a:gd name="connsiteX7" fmla="*/ 0 w 5422900"/>
              <a:gd name="connsiteY7" fmla="*/ 21844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2900" h="2197100">
                <a:moveTo>
                  <a:pt x="0" y="2184400"/>
                </a:moveTo>
                <a:cubicBezTo>
                  <a:pt x="4233" y="1456267"/>
                  <a:pt x="8467" y="728133"/>
                  <a:pt x="12700" y="0"/>
                </a:cubicBezTo>
                <a:lnTo>
                  <a:pt x="1384300" y="88900"/>
                </a:lnTo>
                <a:lnTo>
                  <a:pt x="2616200" y="38100"/>
                </a:lnTo>
                <a:lnTo>
                  <a:pt x="4076700" y="114300"/>
                </a:lnTo>
                <a:lnTo>
                  <a:pt x="5410200" y="190500"/>
                </a:lnTo>
                <a:cubicBezTo>
                  <a:pt x="5414433" y="859367"/>
                  <a:pt x="5418667" y="1528233"/>
                  <a:pt x="5422900" y="2197100"/>
                </a:cubicBezTo>
                <a:lnTo>
                  <a:pt x="0" y="2184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자유형 56"/>
          <p:cNvSpPr/>
          <p:nvPr/>
        </p:nvSpPr>
        <p:spPr>
          <a:xfrm>
            <a:off x="2860254" y="2537692"/>
            <a:ext cx="5372701" cy="216469"/>
          </a:xfrm>
          <a:custGeom>
            <a:avLst/>
            <a:gdLst>
              <a:gd name="connsiteX0" fmla="*/ 0 w 5410200"/>
              <a:gd name="connsiteY0" fmla="*/ 12700 h 203200"/>
              <a:gd name="connsiteX1" fmla="*/ 50800 w 5410200"/>
              <a:gd name="connsiteY1" fmla="*/ 0 h 203200"/>
              <a:gd name="connsiteX2" fmla="*/ 1409700 w 5410200"/>
              <a:gd name="connsiteY2" fmla="*/ 114300 h 203200"/>
              <a:gd name="connsiteX3" fmla="*/ 2628900 w 5410200"/>
              <a:gd name="connsiteY3" fmla="*/ 76200 h 203200"/>
              <a:gd name="connsiteX4" fmla="*/ 4076700 w 5410200"/>
              <a:gd name="connsiteY4" fmla="*/ 152400 h 203200"/>
              <a:gd name="connsiteX5" fmla="*/ 5410200 w 5410200"/>
              <a:gd name="connsiteY5" fmla="*/ 203200 h 203200"/>
              <a:gd name="connsiteX6" fmla="*/ 5410200 w 5410200"/>
              <a:gd name="connsiteY6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0200" h="203200">
                <a:moveTo>
                  <a:pt x="0" y="12700"/>
                </a:moveTo>
                <a:lnTo>
                  <a:pt x="50800" y="0"/>
                </a:lnTo>
                <a:lnTo>
                  <a:pt x="1409700" y="114300"/>
                </a:lnTo>
                <a:lnTo>
                  <a:pt x="2628900" y="76200"/>
                </a:lnTo>
                <a:lnTo>
                  <a:pt x="4076700" y="152400"/>
                </a:lnTo>
                <a:lnTo>
                  <a:pt x="5410200" y="203200"/>
                </a:lnTo>
                <a:lnTo>
                  <a:pt x="5410200" y="20320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/>
          <p:cNvSpPr/>
          <p:nvPr/>
        </p:nvSpPr>
        <p:spPr>
          <a:xfrm>
            <a:off x="2771970" y="2449246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/>
          <p:cNvSpPr/>
          <p:nvPr/>
        </p:nvSpPr>
        <p:spPr>
          <a:xfrm>
            <a:off x="4140369" y="2554985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타원 59"/>
          <p:cNvSpPr/>
          <p:nvPr/>
        </p:nvSpPr>
        <p:spPr>
          <a:xfrm>
            <a:off x="5370036" y="2497400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타원 60"/>
          <p:cNvSpPr/>
          <p:nvPr/>
        </p:nvSpPr>
        <p:spPr>
          <a:xfrm>
            <a:off x="6801495" y="2579295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/>
          <p:cNvSpPr/>
          <p:nvPr/>
        </p:nvSpPr>
        <p:spPr>
          <a:xfrm>
            <a:off x="8144671" y="2656032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자유형 62"/>
          <p:cNvSpPr/>
          <p:nvPr/>
        </p:nvSpPr>
        <p:spPr>
          <a:xfrm>
            <a:off x="2872866" y="4228854"/>
            <a:ext cx="5372701" cy="121764"/>
          </a:xfrm>
          <a:custGeom>
            <a:avLst/>
            <a:gdLst>
              <a:gd name="connsiteX0" fmla="*/ 0 w 5410200"/>
              <a:gd name="connsiteY0" fmla="*/ 88900 h 114300"/>
              <a:gd name="connsiteX1" fmla="*/ 1384300 w 5410200"/>
              <a:gd name="connsiteY1" fmla="*/ 114300 h 114300"/>
              <a:gd name="connsiteX2" fmla="*/ 2616200 w 5410200"/>
              <a:gd name="connsiteY2" fmla="*/ 88900 h 114300"/>
              <a:gd name="connsiteX3" fmla="*/ 4013200 w 5410200"/>
              <a:gd name="connsiteY3" fmla="*/ 0 h 114300"/>
              <a:gd name="connsiteX4" fmla="*/ 5410200 w 5410200"/>
              <a:gd name="connsiteY4" fmla="*/ 101600 h 114300"/>
              <a:gd name="connsiteX5" fmla="*/ 5410200 w 5410200"/>
              <a:gd name="connsiteY5" fmla="*/ 1016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0200" h="114300">
                <a:moveTo>
                  <a:pt x="0" y="88900"/>
                </a:moveTo>
                <a:lnTo>
                  <a:pt x="1384300" y="114300"/>
                </a:lnTo>
                <a:lnTo>
                  <a:pt x="2616200" y="88900"/>
                </a:lnTo>
                <a:lnTo>
                  <a:pt x="4013200" y="0"/>
                </a:lnTo>
                <a:lnTo>
                  <a:pt x="5410200" y="101600"/>
                </a:lnTo>
                <a:lnTo>
                  <a:pt x="5410200" y="101600"/>
                </a:lnTo>
              </a:path>
            </a:pathLst>
          </a:custGeom>
          <a:noFill/>
          <a:ln w="28575">
            <a:solidFill>
              <a:srgbClr val="C3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타원 63"/>
          <p:cNvSpPr/>
          <p:nvPr/>
        </p:nvSpPr>
        <p:spPr>
          <a:xfrm>
            <a:off x="2771970" y="4206150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타원 64"/>
          <p:cNvSpPr/>
          <p:nvPr/>
        </p:nvSpPr>
        <p:spPr>
          <a:xfrm>
            <a:off x="4137216" y="4129968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/>
          <p:cNvSpPr/>
          <p:nvPr/>
        </p:nvSpPr>
        <p:spPr>
          <a:xfrm>
            <a:off x="5370036" y="4216384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/>
          <p:cNvSpPr/>
          <p:nvPr/>
        </p:nvSpPr>
        <p:spPr>
          <a:xfrm>
            <a:off x="6738436" y="4109250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/>
          <p:cNvSpPr/>
          <p:nvPr/>
        </p:nvSpPr>
        <p:spPr>
          <a:xfrm>
            <a:off x="8144671" y="4216384"/>
            <a:ext cx="189179" cy="22086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자유형 68"/>
          <p:cNvSpPr/>
          <p:nvPr/>
        </p:nvSpPr>
        <p:spPr>
          <a:xfrm>
            <a:off x="2870718" y="4384194"/>
            <a:ext cx="5397926" cy="508798"/>
          </a:xfrm>
          <a:custGeom>
            <a:avLst/>
            <a:gdLst>
              <a:gd name="connsiteX0" fmla="*/ 0 w 5435600"/>
              <a:gd name="connsiteY0" fmla="*/ 635000 h 635000"/>
              <a:gd name="connsiteX1" fmla="*/ 0 w 5435600"/>
              <a:gd name="connsiteY1" fmla="*/ 101600 h 635000"/>
              <a:gd name="connsiteX2" fmla="*/ 1397000 w 5435600"/>
              <a:gd name="connsiteY2" fmla="*/ 127000 h 635000"/>
              <a:gd name="connsiteX3" fmla="*/ 2628900 w 5435600"/>
              <a:gd name="connsiteY3" fmla="*/ 101600 h 635000"/>
              <a:gd name="connsiteX4" fmla="*/ 4013200 w 5435600"/>
              <a:gd name="connsiteY4" fmla="*/ 0 h 635000"/>
              <a:gd name="connsiteX5" fmla="*/ 5422900 w 5435600"/>
              <a:gd name="connsiteY5" fmla="*/ 101600 h 635000"/>
              <a:gd name="connsiteX6" fmla="*/ 5435600 w 5435600"/>
              <a:gd name="connsiteY6" fmla="*/ 482600 h 635000"/>
              <a:gd name="connsiteX7" fmla="*/ 5410200 w 5435600"/>
              <a:gd name="connsiteY7" fmla="*/ 635000 h 635000"/>
              <a:gd name="connsiteX8" fmla="*/ 0 w 5435600"/>
              <a:gd name="connsiteY8" fmla="*/ 6350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5600" h="635000">
                <a:moveTo>
                  <a:pt x="0" y="635000"/>
                </a:moveTo>
                <a:lnTo>
                  <a:pt x="0" y="101600"/>
                </a:lnTo>
                <a:lnTo>
                  <a:pt x="1397000" y="127000"/>
                </a:lnTo>
                <a:lnTo>
                  <a:pt x="2628900" y="101600"/>
                </a:lnTo>
                <a:lnTo>
                  <a:pt x="4013200" y="0"/>
                </a:lnTo>
                <a:lnTo>
                  <a:pt x="5422900" y="101600"/>
                </a:lnTo>
                <a:lnTo>
                  <a:pt x="5435600" y="482600"/>
                </a:lnTo>
                <a:lnTo>
                  <a:pt x="5410200" y="635000"/>
                </a:lnTo>
                <a:lnTo>
                  <a:pt x="0" y="635000"/>
                </a:lnTo>
                <a:close/>
              </a:path>
            </a:pathLst>
          </a:custGeom>
          <a:solidFill>
            <a:srgbClr val="E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1">
            <a:extLst>
              <a:ext uri="{FF2B5EF4-FFF2-40B4-BE49-F238E27FC236}">
                <a16:creationId xmlns:a16="http://schemas.microsoft.com/office/drawing/2014/main" id="{E72A90ED-5CA0-459D-B962-1E2F9EC8ACAE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" name="그림 12">
            <a:extLst>
              <a:ext uri="{FF2B5EF4-FFF2-40B4-BE49-F238E27FC236}">
                <a16:creationId xmlns:a16="http://schemas.microsoft.com/office/drawing/2014/main" id="{BC1EFAD6-FDC4-449A-9F94-C4719E68A36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72" name="그림 15">
            <a:extLst>
              <a:ext uri="{FF2B5EF4-FFF2-40B4-BE49-F238E27FC236}">
                <a16:creationId xmlns:a16="http://schemas.microsoft.com/office/drawing/2014/main" id="{9281B196-9103-41EA-AEEE-7B38E244A4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35434405-5D4E-4D9A-A9B7-8727E8E5B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06B0E90-B2D6-4707-A411-81442DB1FC42}"/>
              </a:ext>
            </a:extLst>
          </p:cNvPr>
          <p:cNvSpPr/>
          <p:nvPr/>
        </p:nvSpPr>
        <p:spPr>
          <a:xfrm>
            <a:off x="3624386" y="1421737"/>
            <a:ext cx="3122540" cy="3987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3624386" y="1430192"/>
            <a:ext cx="345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최근 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년간 화재발생 현황</a:t>
            </a:r>
            <a:endParaRPr lang="en-US" altLang="ko-KR" sz="2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" name="직사각형 8">
            <a:extLst>
              <a:ext uri="{FF2B5EF4-FFF2-40B4-BE49-F238E27FC236}">
                <a16:creationId xmlns:a16="http://schemas.microsoft.com/office/drawing/2014/main" id="{87381016-C0D6-488E-A07E-38F03D693175}"/>
              </a:ext>
            </a:extLst>
          </p:cNvPr>
          <p:cNvSpPr/>
          <p:nvPr/>
        </p:nvSpPr>
        <p:spPr>
          <a:xfrm>
            <a:off x="914599" y="28159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주택화재의</a:t>
            </a: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원인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7274169-137F-4E30-9549-E9300AD13D72}"/>
              </a:ext>
            </a:extLst>
          </p:cNvPr>
          <p:cNvSpPr/>
          <p:nvPr/>
        </p:nvSpPr>
        <p:spPr>
          <a:xfrm>
            <a:off x="418216" y="312067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2348936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3653624-ED42-4696-B704-625ADEDD2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-1"/>
            <a:ext cx="9897192" cy="687546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BFD0BA1-18AB-45A7-98EF-489CCA61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96" y="1509626"/>
            <a:ext cx="4404006" cy="403700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288393" y="2234695"/>
            <a:ext cx="4949825" cy="12203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chemeClr val="accent1"/>
                </a:solidFill>
                <a:latin typeface="+mn-ea"/>
              </a:rPr>
              <a:t>집안에서 키우는 반려동물이 화재의 원인이 되거나</a:t>
            </a:r>
            <a:r>
              <a:rPr lang="en-US" altLang="ko-KR" sz="1600" b="1" kern="0" dirty="0">
                <a:solidFill>
                  <a:schemeClr val="accent1"/>
                </a:solidFill>
                <a:latin typeface="+mn-ea"/>
              </a:rPr>
              <a:t>,</a:t>
            </a:r>
            <a:r>
              <a:rPr lang="ko-KR" altLang="en-US" sz="1600" b="1" kern="0" dirty="0">
                <a:solidFill>
                  <a:schemeClr val="accent1"/>
                </a:solidFill>
                <a:latin typeface="+mn-ea"/>
              </a:rPr>
              <a:t> 에어컨 실외기의 급작스런 화재</a:t>
            </a:r>
            <a:r>
              <a:rPr lang="en-US" altLang="ko-KR" sz="1600" b="1" kern="0" dirty="0">
                <a:solidFill>
                  <a:schemeClr val="accent1"/>
                </a:solidFill>
                <a:latin typeface="+mn-ea"/>
              </a:rPr>
              <a:t>,</a:t>
            </a:r>
          </a:p>
          <a:p>
            <a:pPr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chemeClr val="accent1"/>
                </a:solidFill>
                <a:latin typeface="+mn-ea"/>
              </a:rPr>
              <a:t>믿고 쓰던 전기장판 화재 등</a:t>
            </a:r>
            <a:endParaRPr lang="ko-KR" altLang="en-US" sz="1600" b="1" kern="0" spc="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24" name="그룹 6">
            <a:extLst>
              <a:ext uri="{FF2B5EF4-FFF2-40B4-BE49-F238E27FC236}">
                <a16:creationId xmlns:a16="http://schemas.microsoft.com/office/drawing/2014/main" id="{B681DE2B-49B6-4A79-8672-367A18B9D69D}"/>
              </a:ext>
            </a:extLst>
          </p:cNvPr>
          <p:cNvGrpSpPr/>
          <p:nvPr/>
        </p:nvGrpSpPr>
        <p:grpSpPr>
          <a:xfrm>
            <a:off x="1250115" y="1201427"/>
            <a:ext cx="4806573" cy="1569660"/>
            <a:chOff x="1250115" y="1989147"/>
            <a:chExt cx="4806573" cy="1569660"/>
          </a:xfrm>
        </p:grpSpPr>
        <p:sp>
          <p:nvSpPr>
            <p:cNvPr id="25" name="직사각형 7">
              <a:extLst>
                <a:ext uri="{FF2B5EF4-FFF2-40B4-BE49-F238E27FC236}">
                  <a16:creationId xmlns:a16="http://schemas.microsoft.com/office/drawing/2014/main" id="{2720F109-2D35-46E7-8DE9-BA747E687DEE}"/>
                </a:ext>
              </a:extLst>
            </p:cNvPr>
            <p:cNvSpPr/>
            <p:nvPr/>
          </p:nvSpPr>
          <p:spPr>
            <a:xfrm>
              <a:off x="3061516" y="19891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26" name="그룹 8">
              <a:extLst>
                <a:ext uri="{FF2B5EF4-FFF2-40B4-BE49-F238E27FC236}">
                  <a16:creationId xmlns:a16="http://schemas.microsoft.com/office/drawing/2014/main" id="{92B9FBE2-9AA9-48A1-9D34-3A25B8F57D32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27" name="직선 연결선 9">
                <a:extLst>
                  <a:ext uri="{FF2B5EF4-FFF2-40B4-BE49-F238E27FC236}">
                    <a16:creationId xmlns:a16="http://schemas.microsoft.com/office/drawing/2014/main" id="{096F835C-74CD-414E-BC6C-8728049A4CA1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8" name="직선 연결선 10">
                <a:extLst>
                  <a:ext uri="{FF2B5EF4-FFF2-40B4-BE49-F238E27FC236}">
                    <a16:creationId xmlns:a16="http://schemas.microsoft.com/office/drawing/2014/main" id="{59D76FA3-1DA0-44C0-8484-5ACF1FE04E1B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29" name="그룹 11">
            <a:extLst>
              <a:ext uri="{FF2B5EF4-FFF2-40B4-BE49-F238E27FC236}">
                <a16:creationId xmlns:a16="http://schemas.microsoft.com/office/drawing/2014/main" id="{BCA12897-9544-4D25-AAD5-6C9CD7B2702E}"/>
              </a:ext>
            </a:extLst>
          </p:cNvPr>
          <p:cNvGrpSpPr/>
          <p:nvPr/>
        </p:nvGrpSpPr>
        <p:grpSpPr>
          <a:xfrm>
            <a:off x="1191496" y="3945785"/>
            <a:ext cx="4806573" cy="1569660"/>
            <a:chOff x="1250115" y="4726885"/>
            <a:chExt cx="4806573" cy="1569660"/>
          </a:xfrm>
        </p:grpSpPr>
        <p:sp>
          <p:nvSpPr>
            <p:cNvPr id="30" name="직사각형 12">
              <a:extLst>
                <a:ext uri="{FF2B5EF4-FFF2-40B4-BE49-F238E27FC236}">
                  <a16:creationId xmlns:a16="http://schemas.microsoft.com/office/drawing/2014/main" id="{3F2D872C-99C8-413F-9297-83B2EEBC8950}"/>
                </a:ext>
              </a:extLst>
            </p:cNvPr>
            <p:cNvSpPr/>
            <p:nvPr/>
          </p:nvSpPr>
          <p:spPr>
            <a:xfrm flipV="1">
              <a:off x="3149737" y="47268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1" name="그룹 13">
              <a:extLst>
                <a:ext uri="{FF2B5EF4-FFF2-40B4-BE49-F238E27FC236}">
                  <a16:creationId xmlns:a16="http://schemas.microsoft.com/office/drawing/2014/main" id="{AFB9F624-C0CB-45F4-9DE2-6C87C3AB4243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2" name="직선 연결선 14">
                <a:extLst>
                  <a:ext uri="{FF2B5EF4-FFF2-40B4-BE49-F238E27FC236}">
                    <a16:creationId xmlns:a16="http://schemas.microsoft.com/office/drawing/2014/main" id="{E301AE24-8524-4BED-B989-4644DF240237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직선 연결선 15">
                <a:extLst>
                  <a:ext uri="{FF2B5EF4-FFF2-40B4-BE49-F238E27FC236}">
                    <a16:creationId xmlns:a16="http://schemas.microsoft.com/office/drawing/2014/main" id="{59EAE907-5AD0-4268-920A-5F25382EC6D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23" name="그룹 6">
            <a:extLst>
              <a:ext uri="{FF2B5EF4-FFF2-40B4-BE49-F238E27FC236}">
                <a16:creationId xmlns:a16="http://schemas.microsoft.com/office/drawing/2014/main" id="{B8183233-8EB6-40D8-A7BA-F297E63D824E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35" name="그림 18">
              <a:extLst>
                <a:ext uri="{FF2B5EF4-FFF2-40B4-BE49-F238E27FC236}">
                  <a16:creationId xmlns:a16="http://schemas.microsoft.com/office/drawing/2014/main" id="{74C1F3E1-A902-4E6B-B078-00E460FEA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36" name="그림 19">
              <a:extLst>
                <a:ext uri="{FF2B5EF4-FFF2-40B4-BE49-F238E27FC236}">
                  <a16:creationId xmlns:a16="http://schemas.microsoft.com/office/drawing/2014/main" id="{BDC0A751-8D65-469B-9990-98E9B68F8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37" name="그림 17">
            <a:extLst>
              <a:ext uri="{FF2B5EF4-FFF2-40B4-BE49-F238E27FC236}">
                <a16:creationId xmlns:a16="http://schemas.microsoft.com/office/drawing/2014/main" id="{7EDE2A7E-3BA5-4AC2-AA17-1C8A268F8F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8" name="그림 18">
            <a:extLst>
              <a:ext uri="{FF2B5EF4-FFF2-40B4-BE49-F238E27FC236}">
                <a16:creationId xmlns:a16="http://schemas.microsoft.com/office/drawing/2014/main" id="{50BC1CB9-1B90-42A8-BB69-17C616736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>
            <a:off x="1119871" y="3544741"/>
            <a:ext cx="4949825" cy="9182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 일상 생활 속 예기치 않은 화재의 원인과 예방법에 대해 살펴볼까요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?</a:t>
            </a:r>
            <a:endParaRPr lang="ko-KR" altLang="en-US" sz="1600" b="1" kern="0" spc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1" name="직사각형 1">
            <a:extLst>
              <a:ext uri="{FF2B5EF4-FFF2-40B4-BE49-F238E27FC236}">
                <a16:creationId xmlns:a16="http://schemas.microsoft.com/office/drawing/2014/main" id="{D414A22A-044F-49B3-907D-9675B937A048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그림 12">
            <a:extLst>
              <a:ext uri="{FF2B5EF4-FFF2-40B4-BE49-F238E27FC236}">
                <a16:creationId xmlns:a16="http://schemas.microsoft.com/office/drawing/2014/main" id="{877EA765-D6B6-49E7-9208-E5796520E1E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3" name="그림 15">
            <a:extLst>
              <a:ext uri="{FF2B5EF4-FFF2-40B4-BE49-F238E27FC236}">
                <a16:creationId xmlns:a16="http://schemas.microsoft.com/office/drawing/2014/main" id="{2374E6A2-D5DA-4C5D-AB53-93929B7437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912EF8FD-719B-428F-8195-2E2D46D1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45" name="직사각형 8">
            <a:extLst>
              <a:ext uri="{FF2B5EF4-FFF2-40B4-BE49-F238E27FC236}">
                <a16:creationId xmlns:a16="http://schemas.microsoft.com/office/drawing/2014/main" id="{DB7569A7-5E77-43B5-AE64-E6B36AE3092C}"/>
              </a:ext>
            </a:extLst>
          </p:cNvPr>
          <p:cNvSpPr/>
          <p:nvPr/>
        </p:nvSpPr>
        <p:spPr>
          <a:xfrm>
            <a:off x="914599" y="28159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주택화재의</a:t>
            </a: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원인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83AE10F-2C09-4F6A-93A9-1CF4FFFB4566}"/>
              </a:ext>
            </a:extLst>
          </p:cNvPr>
          <p:cNvSpPr/>
          <p:nvPr/>
        </p:nvSpPr>
        <p:spPr>
          <a:xfrm>
            <a:off x="418216" y="312067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744763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grpSp>
        <p:nvGrpSpPr>
          <p:cNvPr id="5" name="그룹 6">
            <a:extLst>
              <a:ext uri="{FF2B5EF4-FFF2-40B4-BE49-F238E27FC236}">
                <a16:creationId xmlns:a16="http://schemas.microsoft.com/office/drawing/2014/main" id="{9AFA6BC8-4048-418C-81D8-26D7ABBA73B7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6" name="그림 18">
              <a:extLst>
                <a:ext uri="{FF2B5EF4-FFF2-40B4-BE49-F238E27FC236}">
                  <a16:creationId xmlns:a16="http://schemas.microsoft.com/office/drawing/2014/main" id="{CC255815-2560-412C-842B-16691EA62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7" name="그림 19">
              <a:extLst>
                <a:ext uri="{FF2B5EF4-FFF2-40B4-BE49-F238E27FC236}">
                  <a16:creationId xmlns:a16="http://schemas.microsoft.com/office/drawing/2014/main" id="{B3262FB6-D8D6-4182-B5D4-E544A9F6E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8" name="그림 17">
            <a:extLst>
              <a:ext uri="{FF2B5EF4-FFF2-40B4-BE49-F238E27FC236}">
                <a16:creationId xmlns:a16="http://schemas.microsoft.com/office/drawing/2014/main" id="{73BD11AA-7555-4E2D-9757-5FCB593A4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9" name="그림 18">
            <a:extLst>
              <a:ext uri="{FF2B5EF4-FFF2-40B4-BE49-F238E27FC236}">
                <a16:creationId xmlns:a16="http://schemas.microsoft.com/office/drawing/2014/main" id="{79CA3560-88D5-4502-86B3-0B877872B16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grpSp>
        <p:nvGrpSpPr>
          <p:cNvPr id="72" name="그룹 71"/>
          <p:cNvGrpSpPr/>
          <p:nvPr/>
        </p:nvGrpSpPr>
        <p:grpSpPr>
          <a:xfrm>
            <a:off x="800206" y="1592826"/>
            <a:ext cx="8702382" cy="3989605"/>
            <a:chOff x="1140643" y="1725104"/>
            <a:chExt cx="8361944" cy="3858191"/>
          </a:xfrm>
        </p:grpSpPr>
        <p:grpSp>
          <p:nvGrpSpPr>
            <p:cNvPr id="20" name="그룹 19"/>
            <p:cNvGrpSpPr/>
            <p:nvPr/>
          </p:nvGrpSpPr>
          <p:grpSpPr>
            <a:xfrm>
              <a:off x="1140643" y="1725104"/>
              <a:ext cx="8084366" cy="829560"/>
              <a:chOff x="1140643" y="1725104"/>
              <a:chExt cx="8084366" cy="829560"/>
            </a:xfrm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1140643" y="1725104"/>
                <a:ext cx="8084366" cy="82956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06723" y="2029279"/>
                <a:ext cx="2605773" cy="297639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무더위 속 잇단 실외기 화재</a:t>
                </a: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3889298" y="1809943"/>
                <a:ext cx="5226422" cy="650453"/>
              </a:xfrm>
              <a:prstGeom prst="rect">
                <a:avLst/>
              </a:prstGeom>
              <a:noFill/>
              <a:ln w="25400">
                <a:solidFill>
                  <a:srgbClr val="9ACE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2" name="모서리가 둥근 직사각형 51"/>
            <p:cNvSpPr/>
            <p:nvPr/>
          </p:nvSpPr>
          <p:spPr>
            <a:xfrm>
              <a:off x="1140643" y="2733772"/>
              <a:ext cx="8084366" cy="82956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236422" y="2916004"/>
              <a:ext cx="2585807" cy="50598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에어컨 실외기 폭발 추정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b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아파트 화재</a:t>
              </a: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3889298" y="2818611"/>
              <a:ext cx="5226422" cy="650453"/>
            </a:xfrm>
            <a:prstGeom prst="rect">
              <a:avLst/>
            </a:prstGeom>
            <a:noFill/>
            <a:ln w="25400">
              <a:solidFill>
                <a:srgbClr val="9AC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53577" y="2836659"/>
              <a:ext cx="54428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rPr>
                <a:t>어젯밤 전남 목포의 한 아파트에서 불이 나 주민 백 여명이 긴급 대피했습니다</a:t>
              </a:r>
              <a:r>
                <a:rPr lang="en-US" altLang="ko-KR" sz="1200" b="1" dirty="0"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rPr>
                <a:t>.</a:t>
              </a:r>
            </a:p>
            <a:p>
              <a:r>
                <a:rPr lang="ko-KR" altLang="en-US" sz="1200" b="1" dirty="0">
                  <a:solidFill>
                    <a:srgbClr val="FF0000"/>
                  </a:solidFill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rPr>
                <a:t>실외기가 과열되면서 폭발과 함께 불이 난 것</a:t>
              </a:r>
              <a:r>
                <a:rPr lang="ko-KR" altLang="en-US" sz="1200" b="1" dirty="0"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rPr>
                <a:t>으로 추정됩니다</a:t>
              </a:r>
              <a:r>
                <a:rPr lang="en-US" altLang="ko-KR" sz="1200" b="1" dirty="0"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rPr>
                <a:t>.</a:t>
              </a:r>
            </a:p>
            <a:p>
              <a:r>
                <a:rPr lang="en-US" altLang="ko-KR" sz="1000" b="1" dirty="0"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rPr>
                <a:t>                                                                                                                  TV</a:t>
              </a:r>
              <a:r>
                <a:rPr lang="ko-KR" altLang="en-US" sz="1000" b="1" dirty="0"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rPr>
                <a:t>조선</a:t>
              </a:r>
              <a:r>
                <a:rPr lang="en-US" altLang="ko-KR" sz="1000" b="1" dirty="0"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rPr>
                <a:t> 2019.8.6. </a:t>
              </a:r>
              <a:endParaRPr lang="ko-KR" altLang="en-US" sz="10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endParaRPr>
            </a:p>
            <a:p>
              <a:r>
                <a:rPr lang="en-US" altLang="ko-KR" sz="1000" dirty="0"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 </a:t>
              </a:r>
              <a:endParaRPr lang="ko-KR" altLang="en-US" sz="1000" dirty="0"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grpSp>
          <p:nvGrpSpPr>
            <p:cNvPr id="58" name="그룹 57"/>
            <p:cNvGrpSpPr/>
            <p:nvPr/>
          </p:nvGrpSpPr>
          <p:grpSpPr>
            <a:xfrm>
              <a:off x="1140643" y="3720424"/>
              <a:ext cx="8361944" cy="846983"/>
              <a:chOff x="1140643" y="1725104"/>
              <a:chExt cx="8361944" cy="846983"/>
            </a:xfrm>
          </p:grpSpPr>
          <p:sp>
            <p:nvSpPr>
              <p:cNvPr id="59" name="모서리가 둥근 직사각형 58"/>
              <p:cNvSpPr/>
              <p:nvPr/>
            </p:nvSpPr>
            <p:spPr>
              <a:xfrm>
                <a:off x="1140643" y="1725104"/>
                <a:ext cx="8084366" cy="82956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/>
              </a:p>
            </p:txBody>
          </p:sp>
          <p:grpSp>
            <p:nvGrpSpPr>
              <p:cNvPr id="60" name="그룹 59"/>
              <p:cNvGrpSpPr/>
              <p:nvPr/>
            </p:nvGrpSpPr>
            <p:grpSpPr>
              <a:xfrm>
                <a:off x="1212085" y="1967973"/>
                <a:ext cx="2662751" cy="318301"/>
                <a:chOff x="1334633" y="1937763"/>
                <a:chExt cx="2662751" cy="318301"/>
              </a:xfrm>
            </p:grpSpPr>
            <p:sp>
              <p:nvSpPr>
                <p:cNvPr id="63" name="직사각형 62"/>
                <p:cNvSpPr/>
                <p:nvPr/>
              </p:nvSpPr>
              <p:spPr>
                <a:xfrm>
                  <a:off x="1334633" y="1937763"/>
                  <a:ext cx="2605772" cy="31830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391612" y="1953157"/>
                  <a:ext cx="2605772" cy="297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반려동물로 인한 화재 증가</a:t>
                  </a:r>
                </a:p>
              </p:txBody>
            </p:sp>
          </p:grpSp>
          <p:sp>
            <p:nvSpPr>
              <p:cNvPr id="61" name="직사각형 60"/>
              <p:cNvSpPr/>
              <p:nvPr/>
            </p:nvSpPr>
            <p:spPr>
              <a:xfrm>
                <a:off x="3889298" y="1809943"/>
                <a:ext cx="5226422" cy="650453"/>
              </a:xfrm>
              <a:prstGeom prst="rect">
                <a:avLst/>
              </a:prstGeom>
              <a:noFill/>
              <a:ln w="25400">
                <a:solidFill>
                  <a:srgbClr val="9ACE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889298" y="1827991"/>
                <a:ext cx="5613289" cy="744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rgbClr val="FF0000"/>
                    </a:solidFill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반려동물이 인덕션과 전기레인지 등을 눌러 불이 나는 경우가 증가</a:t>
                </a:r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하고 </a:t>
                </a:r>
                <a: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/>
                </a:r>
                <a:b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</a:br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있습니다</a:t>
                </a:r>
                <a: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. </a:t>
                </a:r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서울시 소방재난본부는 </a:t>
                </a:r>
                <a: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’19</a:t>
                </a:r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년 </a:t>
                </a:r>
                <a: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31</a:t>
                </a:r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건의 화재가 발생했다고 밝혔습니다</a:t>
                </a:r>
                <a: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.</a:t>
                </a:r>
              </a:p>
              <a:p>
                <a:r>
                  <a:rPr lang="en-US" altLang="ko-KR" sz="10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                                                                                                                   MBC 2019.12.4. </a:t>
                </a:r>
                <a:endParaRPr lang="ko-KR" altLang="en-US" sz="1000" b="1" dirty="0"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endParaRPr>
              </a:p>
              <a:p>
                <a:r>
                  <a:rPr lang="en-US" altLang="ko-KR" sz="100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                                                                                                                                                                                    </a:t>
                </a:r>
                <a:endParaRPr lang="ko-KR" altLang="en-US" sz="1000" dirty="0"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</p:txBody>
          </p:sp>
        </p:grpSp>
        <p:grpSp>
          <p:nvGrpSpPr>
            <p:cNvPr id="65" name="그룹 64"/>
            <p:cNvGrpSpPr/>
            <p:nvPr/>
          </p:nvGrpSpPr>
          <p:grpSpPr>
            <a:xfrm>
              <a:off x="1140643" y="4736312"/>
              <a:ext cx="8155808" cy="846983"/>
              <a:chOff x="1140643" y="1725104"/>
              <a:chExt cx="8155808" cy="846983"/>
            </a:xfrm>
          </p:grpSpPr>
          <p:sp>
            <p:nvSpPr>
              <p:cNvPr id="66" name="모서리가 둥근 직사각형 65"/>
              <p:cNvSpPr/>
              <p:nvPr/>
            </p:nvSpPr>
            <p:spPr>
              <a:xfrm>
                <a:off x="1140643" y="1725104"/>
                <a:ext cx="8084366" cy="82956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grpSp>
            <p:nvGrpSpPr>
              <p:cNvPr id="67" name="그룹 66"/>
              <p:cNvGrpSpPr/>
              <p:nvPr/>
            </p:nvGrpSpPr>
            <p:grpSpPr>
              <a:xfrm>
                <a:off x="1197621" y="1967973"/>
                <a:ext cx="2624607" cy="318301"/>
                <a:chOff x="1320169" y="1937763"/>
                <a:chExt cx="2624607" cy="318301"/>
              </a:xfrm>
            </p:grpSpPr>
            <p:sp>
              <p:nvSpPr>
                <p:cNvPr id="70" name="직사각형 69"/>
                <p:cNvSpPr/>
                <p:nvPr/>
              </p:nvSpPr>
              <p:spPr>
                <a:xfrm>
                  <a:off x="1334633" y="1937763"/>
                  <a:ext cx="2605772" cy="318301"/>
                </a:xfrm>
                <a:prstGeom prst="rect">
                  <a:avLst/>
                </a:prstGeom>
                <a:solidFill>
                  <a:srgbClr val="9ACE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1320169" y="1943030"/>
                  <a:ext cx="2624607" cy="297639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고양이가 또 인덕션을 눌러</a:t>
                  </a:r>
                  <a:r>
                    <a:rPr lang="en-US" altLang="ko-KR" sz="1400" b="1" dirty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?</a:t>
                  </a:r>
                  <a:endParaRPr lang="ko-KR" altLang="en-US" sz="1400" b="1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68" name="직사각형 67"/>
              <p:cNvSpPr/>
              <p:nvPr/>
            </p:nvSpPr>
            <p:spPr>
              <a:xfrm>
                <a:off x="3889298" y="1809943"/>
                <a:ext cx="5226422" cy="650453"/>
              </a:xfrm>
              <a:prstGeom prst="rect">
                <a:avLst/>
              </a:prstGeom>
              <a:noFill/>
              <a:ln w="25400">
                <a:solidFill>
                  <a:srgbClr val="9ACEB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889295" y="1827991"/>
                <a:ext cx="5407156" cy="744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불은 인덕션으로부터 시작됐으며 </a:t>
                </a:r>
                <a:r>
                  <a:rPr lang="ko-KR" altLang="en-US" sz="1200" b="1" dirty="0">
                    <a:solidFill>
                      <a:srgbClr val="FF0000"/>
                    </a:solidFill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고양이</a:t>
                </a:r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가 인덕션 근처에 놓아둔 간식을 </a:t>
                </a:r>
                <a: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/>
                </a:r>
                <a:b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</a:br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꺼내</a:t>
                </a:r>
                <a: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 </a:t>
                </a:r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먹으려 올라갔다가 </a:t>
                </a:r>
                <a:r>
                  <a:rPr lang="ko-KR" altLang="en-US" sz="1200" b="1" dirty="0">
                    <a:solidFill>
                      <a:srgbClr val="FF0000"/>
                    </a:solidFill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전원버튼을 누른 것으로 추정</a:t>
                </a:r>
                <a:r>
                  <a:rPr lang="ko-KR" altLang="en-US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된다</a:t>
                </a:r>
                <a:r>
                  <a:rPr lang="en-US" altLang="ko-KR" sz="12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.  </a:t>
                </a:r>
                <a:r>
                  <a:rPr lang="en-US" altLang="ko-KR" sz="1000" b="1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                                                                                                               </a:t>
                </a:r>
              </a:p>
              <a:p>
                <a:r>
                  <a:rPr lang="en-US" altLang="ko-KR" sz="1000" b="1" dirty="0">
                    <a:latin typeface="맑은 고딕 Semilight" panose="020B0502040204020203" pitchFamily="50" charset="-127"/>
                    <a:ea typeface="나눔스퀘어_ac" panose="020B0600000101010101" pitchFamily="50" charset="-127"/>
                    <a:cs typeface="맑은 고딕 Semilight" panose="020B0502040204020203" pitchFamily="50" charset="-127"/>
                  </a:rPr>
                  <a:t>                                                                                                             </a:t>
                </a:r>
                <a:r>
                  <a:rPr lang="ko-KR" altLang="en-US" sz="10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부산일보</a:t>
                </a:r>
                <a:r>
                  <a:rPr lang="en-US" altLang="ko-KR" sz="1000" b="1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 2020.1.23</a:t>
                </a:r>
                <a:r>
                  <a:rPr lang="en-US" altLang="ko-KR" sz="1000" dirty="0">
                    <a:latin typeface="맑은 고딕 Semilight" panose="020B0502040204020203" pitchFamily="50" charset="-127"/>
                    <a:ea typeface="맑은 고딕 Semilight" panose="020B0502040204020203" pitchFamily="50" charset="-127"/>
                    <a:cs typeface="맑은 고딕 Semilight" panose="020B0502040204020203" pitchFamily="50" charset="-127"/>
                  </a:rPr>
                  <a:t>. </a:t>
                </a:r>
                <a:endParaRPr lang="ko-KR" altLang="en-US" sz="1000" dirty="0">
                  <a:latin typeface="맑은 고딕 Semilight" panose="020B0502040204020203" pitchFamily="50" charset="-127"/>
                  <a:ea typeface="맑은 고딕 Semilight" panose="020B0502040204020203" pitchFamily="50" charset="-127"/>
                  <a:cs typeface="맑은 고딕 Semilight" panose="020B0502040204020203" pitchFamily="50" charset="-127"/>
                </a:endParaRPr>
              </a:p>
              <a:p>
                <a:r>
                  <a:rPr lang="en-US" altLang="ko-KR" sz="1000" dirty="0">
                    <a:latin typeface="나눔스퀘어_ac" panose="020B0600000101010101" pitchFamily="50" charset="-127"/>
                    <a:ea typeface="나눔스퀘어_ac" panose="020B0600000101010101" pitchFamily="50" charset="-127"/>
                  </a:rPr>
                  <a:t>                                                                                                                                      </a:t>
                </a:r>
                <a:endParaRPr lang="ko-KR" altLang="en-US" sz="1000" dirty="0">
                  <a:latin typeface="나눔스퀘어_ac" panose="020B0600000101010101" pitchFamily="50" charset="-127"/>
                  <a:ea typeface="나눔스퀘어_ac" panose="020B0600000101010101" pitchFamily="50" charset="-127"/>
                </a:endParaRPr>
              </a:p>
            </p:txBody>
          </p:sp>
        </p:grpSp>
      </p:grpSp>
      <p:sp>
        <p:nvSpPr>
          <p:cNvPr id="38" name="직사각형 1">
            <a:extLst>
              <a:ext uri="{FF2B5EF4-FFF2-40B4-BE49-F238E27FC236}">
                <a16:creationId xmlns:a16="http://schemas.microsoft.com/office/drawing/2014/main" id="{08E8F1BF-28C0-4719-A460-EB09DCD07D8D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그림 12">
            <a:extLst>
              <a:ext uri="{FF2B5EF4-FFF2-40B4-BE49-F238E27FC236}">
                <a16:creationId xmlns:a16="http://schemas.microsoft.com/office/drawing/2014/main" id="{A5C29777-04D0-4384-9A55-84627E7D5C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0" name="그림 15">
            <a:extLst>
              <a:ext uri="{FF2B5EF4-FFF2-40B4-BE49-F238E27FC236}">
                <a16:creationId xmlns:a16="http://schemas.microsoft.com/office/drawing/2014/main" id="{500687DA-961C-4D23-89E6-D2645BBC70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581AE4A5-B3B2-4B48-B326-94AE3B3C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42" name="직사각형 8">
            <a:extLst>
              <a:ext uri="{FF2B5EF4-FFF2-40B4-BE49-F238E27FC236}">
                <a16:creationId xmlns:a16="http://schemas.microsoft.com/office/drawing/2014/main" id="{419103EC-10E2-43B4-BB26-962B37746C00}"/>
              </a:ext>
            </a:extLst>
          </p:cNvPr>
          <p:cNvSpPr/>
          <p:nvPr/>
        </p:nvSpPr>
        <p:spPr>
          <a:xfrm>
            <a:off x="914599" y="28159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주택화재의</a:t>
            </a: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원인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D360D03-123A-43E1-8517-7E4545A9C017}"/>
              </a:ext>
            </a:extLst>
          </p:cNvPr>
          <p:cNvSpPr/>
          <p:nvPr/>
        </p:nvSpPr>
        <p:spPr>
          <a:xfrm>
            <a:off x="418216" y="312067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F1F3C-3033-4BD8-8996-11900CA66DCC}"/>
              </a:ext>
            </a:extLst>
          </p:cNvPr>
          <p:cNvSpPr/>
          <p:nvPr/>
        </p:nvSpPr>
        <p:spPr>
          <a:xfrm>
            <a:off x="3660767" y="1719081"/>
            <a:ext cx="5248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에어컨 관련 화재는 지난 </a:t>
            </a:r>
            <a:r>
              <a:rPr lang="en-US" altLang="ko-KR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2012</a:t>
            </a:r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년 </a:t>
            </a:r>
            <a:r>
              <a:rPr lang="en-US" altLang="ko-KR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114</a:t>
            </a:r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건에서 지난 해 </a:t>
            </a:r>
            <a:r>
              <a:rPr lang="en-US" altLang="ko-KR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262</a:t>
            </a:r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건으로 </a:t>
            </a:r>
            <a:r>
              <a:rPr lang="en-US" altLang="ko-KR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2</a:t>
            </a:r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배넘게 늘었습니다</a:t>
            </a:r>
            <a:r>
              <a:rPr lang="en-US" altLang="ko-KR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ko-KR" altLang="en-US" sz="1200" b="1" dirty="0">
                <a:solidFill>
                  <a:srgbClr val="FF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실외기 화재의 주요원인은 과열과 과부하</a:t>
            </a:r>
            <a:r>
              <a:rPr lang="en-US" altLang="ko-KR" sz="1200" b="1" dirty="0">
                <a:solidFill>
                  <a:srgbClr val="FF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접촉 불량 </a:t>
            </a:r>
            <a:r>
              <a:rPr lang="ko-KR" altLang="en-US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등 입니다</a:t>
            </a:r>
            <a:r>
              <a:rPr lang="en-US" altLang="ko-KR" sz="12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                                                                                                                                                          </a:t>
            </a:r>
            <a:endParaRPr lang="ko-KR" alt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951021-756B-45AD-87DB-5BB3458FCEC4}"/>
              </a:ext>
            </a:extLst>
          </p:cNvPr>
          <p:cNvSpPr/>
          <p:nvPr/>
        </p:nvSpPr>
        <p:spPr>
          <a:xfrm>
            <a:off x="8140214" y="2109797"/>
            <a:ext cx="10166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b="1" dirty="0"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YTN 2019.7.13. 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2117942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FCF89A-A953-4253-BBB0-098D23D20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821"/>
            <a:ext cx="9897192" cy="6875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32243" y="2665049"/>
            <a:ext cx="406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 latinLnBrk="1"/>
            <a:r>
              <a:rPr lang="en-US" altLang="ko-KR" sz="1600" b="1" dirty="0">
                <a:latin typeface="+mn-ea"/>
              </a:rPr>
              <a:t>“</a:t>
            </a:r>
            <a:r>
              <a:rPr lang="ko-KR" altLang="en-US" sz="1600" b="1" dirty="0">
                <a:latin typeface="+mn-ea"/>
              </a:rPr>
              <a:t>수동이나</a:t>
            </a:r>
            <a:r>
              <a:rPr lang="en-US" altLang="ko-KR" sz="1600" b="1" dirty="0">
                <a:latin typeface="+mn-ea"/>
              </a:rPr>
              <a:t>, </a:t>
            </a:r>
            <a:r>
              <a:rPr lang="ko-KR" altLang="en-US" sz="1600" b="1" dirty="0" err="1">
                <a:latin typeface="+mn-ea"/>
              </a:rPr>
              <a:t>잠금장치가</a:t>
            </a:r>
            <a:r>
              <a:rPr lang="ko-KR" altLang="en-US" sz="1600" b="1" dirty="0">
                <a:latin typeface="+mn-ea"/>
              </a:rPr>
              <a:t> 있는 </a:t>
            </a:r>
            <a:r>
              <a:rPr lang="ko-KR" altLang="en-US" sz="1600" b="1" dirty="0" err="1">
                <a:latin typeface="+mn-ea"/>
              </a:rPr>
              <a:t>인덕션</a:t>
            </a:r>
            <a:r>
              <a:rPr lang="ko-KR" altLang="en-US" sz="1600" b="1" dirty="0">
                <a:latin typeface="+mn-ea"/>
              </a:rPr>
              <a:t> 사용</a:t>
            </a:r>
            <a:r>
              <a:rPr lang="en-US" altLang="ko-KR" sz="1600" b="1" dirty="0">
                <a:latin typeface="+mn-ea"/>
              </a:rPr>
              <a:t>!”</a:t>
            </a:r>
            <a:endParaRPr lang="ko-KR" altLang="en-US" b="1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3494" y="4487849"/>
            <a:ext cx="4496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 latinLnBrk="1"/>
            <a:r>
              <a:rPr lang="en-US" altLang="ko-KR" sz="1600" b="1" dirty="0">
                <a:latin typeface="+mn-ea"/>
              </a:rPr>
              <a:t>“</a:t>
            </a:r>
            <a:r>
              <a:rPr lang="ko-KR" altLang="en-US" sz="1600" b="1" dirty="0">
                <a:latin typeface="+mn-ea"/>
              </a:rPr>
              <a:t>외출 시 반려동물을 화재 요인으로부터 격리</a:t>
            </a:r>
            <a:r>
              <a:rPr lang="en-US" altLang="ko-KR" sz="1600" b="1" dirty="0">
                <a:latin typeface="+mn-ea"/>
              </a:rPr>
              <a:t>!”</a:t>
            </a:r>
            <a:endParaRPr lang="ko-KR" altLang="en-US" sz="2400" b="1" dirty="0">
              <a:latin typeface="+mn-ea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65" y="2019512"/>
            <a:ext cx="2886992" cy="16969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65" y="4007491"/>
            <a:ext cx="2886992" cy="15313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6" name="그룹 6">
            <a:extLst>
              <a:ext uri="{FF2B5EF4-FFF2-40B4-BE49-F238E27FC236}">
                <a16:creationId xmlns:a16="http://schemas.microsoft.com/office/drawing/2014/main" id="{2CF8D742-8DF6-47F0-B788-B37ADFB76149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2" name="그림 18">
              <a:extLst>
                <a:ext uri="{FF2B5EF4-FFF2-40B4-BE49-F238E27FC236}">
                  <a16:creationId xmlns:a16="http://schemas.microsoft.com/office/drawing/2014/main" id="{E5566DE5-7192-4AC7-BE77-53A246F5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3" name="그림 19">
              <a:extLst>
                <a:ext uri="{FF2B5EF4-FFF2-40B4-BE49-F238E27FC236}">
                  <a16:creationId xmlns:a16="http://schemas.microsoft.com/office/drawing/2014/main" id="{E519EF07-A18D-48DE-B040-107A94D96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4" name="그림 17">
            <a:extLst>
              <a:ext uri="{FF2B5EF4-FFF2-40B4-BE49-F238E27FC236}">
                <a16:creationId xmlns:a16="http://schemas.microsoft.com/office/drawing/2014/main" id="{CF98E95C-0FDD-42B4-81D0-1B4867D2D0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6" name="그림 18">
            <a:extLst>
              <a:ext uri="{FF2B5EF4-FFF2-40B4-BE49-F238E27FC236}">
                <a16:creationId xmlns:a16="http://schemas.microsoft.com/office/drawing/2014/main" id="{87C25A13-0369-4C75-9AD3-A4E041C4222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17" name="직사각형 1">
            <a:extLst>
              <a:ext uri="{FF2B5EF4-FFF2-40B4-BE49-F238E27FC236}">
                <a16:creationId xmlns:a16="http://schemas.microsoft.com/office/drawing/2014/main" id="{032BDB77-22DA-4149-9DB7-91E06172431E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2">
            <a:extLst>
              <a:ext uri="{FF2B5EF4-FFF2-40B4-BE49-F238E27FC236}">
                <a16:creationId xmlns:a16="http://schemas.microsoft.com/office/drawing/2014/main" id="{A262EE27-91C5-444E-9E44-1BF1060AEC4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8" name="그림 15">
            <a:extLst>
              <a:ext uri="{FF2B5EF4-FFF2-40B4-BE49-F238E27FC236}">
                <a16:creationId xmlns:a16="http://schemas.microsoft.com/office/drawing/2014/main" id="{56949458-B202-4287-A4D9-D443099CD6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01B4D287-DBEA-4FAD-9CC0-747F50C3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30" name="직사각형 4">
            <a:extLst>
              <a:ext uri="{FF2B5EF4-FFF2-40B4-BE49-F238E27FC236}">
                <a16:creationId xmlns:a16="http://schemas.microsoft.com/office/drawing/2014/main" id="{208352A0-6E4E-4E82-84DF-F0F5A84A2CB4}"/>
              </a:ext>
            </a:extLst>
          </p:cNvPr>
          <p:cNvSpPr/>
          <p:nvPr/>
        </p:nvSpPr>
        <p:spPr>
          <a:xfrm>
            <a:off x="1209368" y="1732552"/>
            <a:ext cx="8171638" cy="3983193"/>
          </a:xfrm>
          <a:prstGeom prst="rect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D55FA5-1706-4358-B8B5-48BD22F84211}"/>
              </a:ext>
            </a:extLst>
          </p:cNvPr>
          <p:cNvSpPr/>
          <p:nvPr/>
        </p:nvSpPr>
        <p:spPr>
          <a:xfrm>
            <a:off x="1727218" y="1458658"/>
            <a:ext cx="7113443" cy="3987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669926" y="1443972"/>
            <a:ext cx="7298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“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간편 터치식 주방 취사기구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!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반려동물의 발로 전원이 작동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!” 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직사각형 8">
            <a:extLst>
              <a:ext uri="{FF2B5EF4-FFF2-40B4-BE49-F238E27FC236}">
                <a16:creationId xmlns:a16="http://schemas.microsoft.com/office/drawing/2014/main" id="{3977B2AD-1D7A-4479-949C-3D85FF2125F1}"/>
              </a:ext>
            </a:extLst>
          </p:cNvPr>
          <p:cNvSpPr/>
          <p:nvPr/>
        </p:nvSpPr>
        <p:spPr>
          <a:xfrm>
            <a:off x="914599" y="263574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반려동물이 방화범이 될 수도 있는 화재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8BDAB3-0F11-4413-A306-71B0E26530DA}"/>
              </a:ext>
            </a:extLst>
          </p:cNvPr>
          <p:cNvSpPr/>
          <p:nvPr/>
        </p:nvSpPr>
        <p:spPr>
          <a:xfrm>
            <a:off x="418216" y="290016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1704176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2559837-07C9-44BF-B3DE-9CADDEDFF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-6192"/>
            <a:ext cx="9897192" cy="6875463"/>
          </a:xfrm>
          <a:prstGeom prst="rect">
            <a:avLst/>
          </a:prstGeom>
        </p:spPr>
      </p:pic>
      <p:grpSp>
        <p:nvGrpSpPr>
          <p:cNvPr id="31" name="그룹 11">
            <a:extLst>
              <a:ext uri="{FF2B5EF4-FFF2-40B4-BE49-F238E27FC236}">
                <a16:creationId xmlns:a16="http://schemas.microsoft.com/office/drawing/2014/main" id="{D5A110E1-D88B-4C59-B210-489072A7B576}"/>
              </a:ext>
            </a:extLst>
          </p:cNvPr>
          <p:cNvGrpSpPr/>
          <p:nvPr/>
        </p:nvGrpSpPr>
        <p:grpSpPr>
          <a:xfrm>
            <a:off x="1343897" y="3714870"/>
            <a:ext cx="4806573" cy="1569660"/>
            <a:chOff x="1250115" y="4726885"/>
            <a:chExt cx="4806573" cy="1569660"/>
          </a:xfrm>
        </p:grpSpPr>
        <p:sp>
          <p:nvSpPr>
            <p:cNvPr id="32" name="직사각형 12">
              <a:extLst>
                <a:ext uri="{FF2B5EF4-FFF2-40B4-BE49-F238E27FC236}">
                  <a16:creationId xmlns:a16="http://schemas.microsoft.com/office/drawing/2014/main" id="{60D5184E-F6D2-4BE1-B148-FE409167335E}"/>
                </a:ext>
              </a:extLst>
            </p:cNvPr>
            <p:cNvSpPr/>
            <p:nvPr/>
          </p:nvSpPr>
          <p:spPr>
            <a:xfrm flipV="1">
              <a:off x="3149737" y="47268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3" name="그룹 13">
              <a:extLst>
                <a:ext uri="{FF2B5EF4-FFF2-40B4-BE49-F238E27FC236}">
                  <a16:creationId xmlns:a16="http://schemas.microsoft.com/office/drawing/2014/main" id="{5C1FDED7-3A75-4951-9FDF-874608261606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4" name="직선 연결선 14">
                <a:extLst>
                  <a:ext uri="{FF2B5EF4-FFF2-40B4-BE49-F238E27FC236}">
                    <a16:creationId xmlns:a16="http://schemas.microsoft.com/office/drawing/2014/main" id="{01EFF3CF-7081-422D-AFB7-64590C25CC1B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5" name="직선 연결선 15">
                <a:extLst>
                  <a:ext uri="{FF2B5EF4-FFF2-40B4-BE49-F238E27FC236}">
                    <a16:creationId xmlns:a16="http://schemas.microsoft.com/office/drawing/2014/main" id="{62932B22-2E91-45C8-B448-6DEE466A6450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ABFD0BA1-18AB-45A7-98EF-489CCA61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97" y="1605648"/>
            <a:ext cx="4404006" cy="403700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301874" y="2403335"/>
            <a:ext cx="4949825" cy="826445"/>
          </a:xfrm>
          <a:prstGeom prst="rect">
            <a:avLst/>
          </a:prstGeom>
        </p:spPr>
        <p:txBody>
          <a:bodyPr>
            <a:spAutoFit/>
          </a:bodyPr>
          <a:lstStyle/>
          <a:p>
            <a:pPr marR="2540"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여름철 무더위로 에어컨 사용이 증가하면서 </a:t>
            </a:r>
            <a:endParaRPr lang="en-US" altLang="ko-KR" sz="1600" b="1" kern="0" dirty="0">
              <a:solidFill>
                <a:srgbClr val="000000"/>
              </a:solidFill>
              <a:latin typeface="+mn-ea"/>
            </a:endParaRPr>
          </a:p>
          <a:p>
            <a:pPr marR="2540"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rgbClr val="FF0000"/>
                </a:solidFill>
                <a:latin typeface="+mn-ea"/>
              </a:rPr>
              <a:t>에어컨 실외기</a:t>
            </a: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 화재 또한 증가</a:t>
            </a:r>
            <a:endParaRPr lang="ko-KR" altLang="en-US" sz="1600" b="1" kern="0" spc="0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36" name="그룹 6">
            <a:extLst>
              <a:ext uri="{FF2B5EF4-FFF2-40B4-BE49-F238E27FC236}">
                <a16:creationId xmlns:a16="http://schemas.microsoft.com/office/drawing/2014/main" id="{945318A2-5D1F-42C9-A913-6D477A241954}"/>
              </a:ext>
            </a:extLst>
          </p:cNvPr>
          <p:cNvGrpSpPr/>
          <p:nvPr/>
        </p:nvGrpSpPr>
        <p:grpSpPr>
          <a:xfrm>
            <a:off x="1475707" y="1504810"/>
            <a:ext cx="4806573" cy="1569660"/>
            <a:chOff x="1250115" y="1989147"/>
            <a:chExt cx="4806573" cy="1569660"/>
          </a:xfrm>
        </p:grpSpPr>
        <p:sp>
          <p:nvSpPr>
            <p:cNvPr id="37" name="직사각형 7">
              <a:extLst>
                <a:ext uri="{FF2B5EF4-FFF2-40B4-BE49-F238E27FC236}">
                  <a16:creationId xmlns:a16="http://schemas.microsoft.com/office/drawing/2014/main" id="{E9FDE2F3-91BD-405B-8F64-CEA6BDF569BA}"/>
                </a:ext>
              </a:extLst>
            </p:cNvPr>
            <p:cNvSpPr/>
            <p:nvPr/>
          </p:nvSpPr>
          <p:spPr>
            <a:xfrm>
              <a:off x="3061516" y="19891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b="1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n-ea"/>
                </a:rPr>
                <a:t>“</a:t>
              </a:r>
              <a:endParaRPr lang="ko-KR" alt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grpSp>
          <p:nvGrpSpPr>
            <p:cNvPr id="38" name="그룹 8">
              <a:extLst>
                <a:ext uri="{FF2B5EF4-FFF2-40B4-BE49-F238E27FC236}">
                  <a16:creationId xmlns:a16="http://schemas.microsoft.com/office/drawing/2014/main" id="{A5DBAA9A-84B2-4CEE-A193-E97BE6DC2CB9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9" name="직선 연결선 9">
                <a:extLst>
                  <a:ext uri="{FF2B5EF4-FFF2-40B4-BE49-F238E27FC236}">
                    <a16:creationId xmlns:a16="http://schemas.microsoft.com/office/drawing/2014/main" id="{C8865365-38CD-48E0-9010-31A90FBB7F8E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0" name="직선 연결선 10">
                <a:extLst>
                  <a:ext uri="{FF2B5EF4-FFF2-40B4-BE49-F238E27FC236}">
                    <a16:creationId xmlns:a16="http://schemas.microsoft.com/office/drawing/2014/main" id="{90C26173-68ED-4105-9E13-6753657A7B86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21" name="그룹 6">
            <a:extLst>
              <a:ext uri="{FF2B5EF4-FFF2-40B4-BE49-F238E27FC236}">
                <a16:creationId xmlns:a16="http://schemas.microsoft.com/office/drawing/2014/main" id="{1F37DE42-4832-4687-BC96-ED7BF8BDC908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2" name="그림 18">
              <a:extLst>
                <a:ext uri="{FF2B5EF4-FFF2-40B4-BE49-F238E27FC236}">
                  <a16:creationId xmlns:a16="http://schemas.microsoft.com/office/drawing/2014/main" id="{09176798-18AD-4E0A-A8D4-64A9E4000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3" name="그림 19">
              <a:extLst>
                <a:ext uri="{FF2B5EF4-FFF2-40B4-BE49-F238E27FC236}">
                  <a16:creationId xmlns:a16="http://schemas.microsoft.com/office/drawing/2014/main" id="{A1562100-2F7D-4946-946A-CECEE6478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>
            <a:extLst>
              <a:ext uri="{FF2B5EF4-FFF2-40B4-BE49-F238E27FC236}">
                <a16:creationId xmlns:a16="http://schemas.microsoft.com/office/drawing/2014/main" id="{B2552E66-C181-4E47-8359-50657255D9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7" name="그림 18">
            <a:extLst>
              <a:ext uri="{FF2B5EF4-FFF2-40B4-BE49-F238E27FC236}">
                <a16:creationId xmlns:a16="http://schemas.microsoft.com/office/drawing/2014/main" id="{EF5A865D-90EF-46FA-B319-270BA2E84A8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1246448" y="3434946"/>
            <a:ext cx="4949825" cy="826445"/>
          </a:xfrm>
          <a:prstGeom prst="rect">
            <a:avLst/>
          </a:prstGeom>
        </p:spPr>
        <p:txBody>
          <a:bodyPr>
            <a:spAutoFit/>
          </a:bodyPr>
          <a:lstStyle/>
          <a:p>
            <a:pPr marR="2540"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에어컨 실외기 화재 예방을 위해서는</a:t>
            </a:r>
            <a:endParaRPr lang="en-US" altLang="ko-KR" sz="1600" b="1" kern="0" dirty="0">
              <a:solidFill>
                <a:srgbClr val="000000"/>
              </a:solidFill>
              <a:latin typeface="+mn-ea"/>
            </a:endParaRPr>
          </a:p>
          <a:p>
            <a:pPr marR="2540" algn="ctr" fontAlgn="base">
              <a:lnSpc>
                <a:spcPct val="160000"/>
              </a:lnSpc>
            </a:pPr>
            <a:r>
              <a:rPr lang="ko-KR" altLang="en-US" sz="1600" b="1" kern="0" dirty="0">
                <a:solidFill>
                  <a:srgbClr val="000000"/>
                </a:solidFill>
                <a:latin typeface="+mn-ea"/>
              </a:rPr>
              <a:t> 평상시 점검과 안전관리가 중요</a:t>
            </a:r>
            <a:endParaRPr lang="ko-KR" altLang="en-US" sz="1600" b="1" kern="0" spc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0" name="직사각형 1">
            <a:extLst>
              <a:ext uri="{FF2B5EF4-FFF2-40B4-BE49-F238E27FC236}">
                <a16:creationId xmlns:a16="http://schemas.microsoft.com/office/drawing/2014/main" id="{C5987EC8-0CDC-4D3A-9DAA-0FCC50AF7DFE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12">
            <a:extLst>
              <a:ext uri="{FF2B5EF4-FFF2-40B4-BE49-F238E27FC236}">
                <a16:creationId xmlns:a16="http://schemas.microsoft.com/office/drawing/2014/main" id="{1E00CF9D-FB31-429B-8B2A-F3DB453593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2" name="그림 15">
            <a:extLst>
              <a:ext uri="{FF2B5EF4-FFF2-40B4-BE49-F238E27FC236}">
                <a16:creationId xmlns:a16="http://schemas.microsoft.com/office/drawing/2014/main" id="{EB184BE2-6FC7-4813-81C7-10D0055A25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CF1B9F89-FD3D-4742-ACF7-5ACE6FAD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46" name="직사각형 8">
            <a:extLst>
              <a:ext uri="{FF2B5EF4-FFF2-40B4-BE49-F238E27FC236}">
                <a16:creationId xmlns:a16="http://schemas.microsoft.com/office/drawing/2014/main" id="{16AA92F0-4FF1-454B-84DD-05AF549BFB23}"/>
              </a:ext>
            </a:extLst>
          </p:cNvPr>
          <p:cNvSpPr/>
          <p:nvPr/>
        </p:nvSpPr>
        <p:spPr>
          <a:xfrm>
            <a:off x="876331" y="272411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방안은 시원한데 실외기는 뜨겁다고요</a:t>
            </a:r>
            <a:r>
              <a:rPr lang="en-US" altLang="ko-KR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7A2AAA-09C8-40C3-B17A-0E4A6018B472}"/>
              </a:ext>
            </a:extLst>
          </p:cNvPr>
          <p:cNvSpPr/>
          <p:nvPr/>
        </p:nvSpPr>
        <p:spPr>
          <a:xfrm>
            <a:off x="421893" y="286110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93674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E8C31D1-E343-4494-8C7C-D792B9803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-1"/>
            <a:ext cx="9897192" cy="6875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108881" y="1490713"/>
            <a:ext cx="14117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lnSpc>
                <a:spcPct val="150000"/>
              </a:lnSpc>
            </a:pPr>
            <a:r>
              <a:rPr lang="ko-KR" altLang="en-US" sz="2000" b="1" dirty="0">
                <a:latin typeface="+mn-ea"/>
              </a:rPr>
              <a:t>실외기는 과도한 열을 받으면 폭발할 수 있어</a:t>
            </a:r>
            <a:r>
              <a:rPr lang="en-US" altLang="ko-KR" sz="2000" b="1" dirty="0">
                <a:latin typeface="+mn-ea"/>
              </a:rPr>
              <a:t> </a:t>
            </a:r>
            <a:r>
              <a:rPr lang="ko-KR" altLang="en-US" sz="2000" b="1" dirty="0">
                <a:latin typeface="+mn-ea"/>
              </a:rPr>
              <a:t>열을 배출 할 수 있는 </a:t>
            </a:r>
            <a:r>
              <a:rPr lang="en-US" altLang="ko-KR" sz="2000" b="1" dirty="0">
                <a:latin typeface="+mn-ea"/>
              </a:rPr>
              <a:t/>
            </a:r>
            <a:br>
              <a:rPr lang="en-US" altLang="ko-KR" sz="2000" b="1" dirty="0">
                <a:latin typeface="+mn-ea"/>
              </a:rPr>
            </a:br>
            <a:r>
              <a:rPr lang="ko-KR" altLang="en-US" sz="2000" b="1" dirty="0">
                <a:latin typeface="+mn-ea"/>
              </a:rPr>
              <a:t>충분한 공간이 필요하고</a:t>
            </a:r>
            <a:r>
              <a:rPr lang="en-US" altLang="ko-KR" sz="2000" b="1" dirty="0">
                <a:latin typeface="+mn-ea"/>
              </a:rPr>
              <a:t>,</a:t>
            </a:r>
            <a:r>
              <a:rPr lang="ko-KR" altLang="en-US" sz="2000" b="1" dirty="0">
                <a:latin typeface="+mn-ea"/>
              </a:rPr>
              <a:t> 직사광선을 피해서 관리</a:t>
            </a:r>
            <a:r>
              <a:rPr lang="en-US" altLang="ko-KR" sz="2000" b="1" dirty="0">
                <a:latin typeface="+mn-ea"/>
              </a:rPr>
              <a:t>! </a:t>
            </a:r>
            <a:endParaRPr lang="ko-KR" altLang="en-US" sz="2000" b="1" dirty="0">
              <a:latin typeface="+mn-ea"/>
            </a:endParaRPr>
          </a:p>
          <a:p>
            <a:pPr fontAlgn="base" latinLnBrk="1">
              <a:lnSpc>
                <a:spcPct val="150000"/>
              </a:lnSpc>
            </a:pPr>
            <a:endParaRPr lang="ko-KR" altLang="en-US" sz="2000" b="1" dirty="0">
              <a:latin typeface="+mn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86" y="2890196"/>
            <a:ext cx="3279140" cy="2489418"/>
          </a:xfrm>
          <a:prstGeom prst="roundRect">
            <a:avLst>
              <a:gd name="adj" fmla="val 8594"/>
            </a:avLst>
          </a:prstGeom>
          <a:solidFill>
            <a:srgbClr val="FF000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2874527"/>
            <a:ext cx="3285490" cy="2602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곱셈 기호 15"/>
          <p:cNvSpPr/>
          <p:nvPr/>
        </p:nvSpPr>
        <p:spPr>
          <a:xfrm>
            <a:off x="1396199" y="2781236"/>
            <a:ext cx="2735914" cy="2735914"/>
          </a:xfrm>
          <a:prstGeom prst="mathMultiply">
            <a:avLst>
              <a:gd name="adj1" fmla="val 8640"/>
            </a:avLst>
          </a:prstGeom>
          <a:solidFill>
            <a:srgbClr val="FF0000"/>
          </a:solidFill>
          <a:ln w="508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6238670" y="3275557"/>
            <a:ext cx="1800000" cy="1800000"/>
          </a:xfrm>
          <a:prstGeom prst="ellipse">
            <a:avLst/>
          </a:prstGeom>
          <a:noFill/>
          <a:ln w="165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6">
            <a:extLst>
              <a:ext uri="{FF2B5EF4-FFF2-40B4-BE49-F238E27FC236}">
                <a16:creationId xmlns:a16="http://schemas.microsoft.com/office/drawing/2014/main" id="{B6A1F67B-4497-40F0-BE36-E3E1FC2A4D79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9771F76-98B8-49FC-B3C6-B985B731C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AAD244F2-DF79-4B4E-A70D-3DAF3E0F6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1" name="그림 17">
            <a:extLst>
              <a:ext uri="{FF2B5EF4-FFF2-40B4-BE49-F238E27FC236}">
                <a16:creationId xmlns:a16="http://schemas.microsoft.com/office/drawing/2014/main" id="{19CBC373-A672-4677-9207-2D22B171B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2" name="그림 18">
            <a:extLst>
              <a:ext uri="{FF2B5EF4-FFF2-40B4-BE49-F238E27FC236}">
                <a16:creationId xmlns:a16="http://schemas.microsoft.com/office/drawing/2014/main" id="{ADAA71F5-38FA-4858-AF1E-B2ECCC414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7" name="직사각형 1">
            <a:extLst>
              <a:ext uri="{FF2B5EF4-FFF2-40B4-BE49-F238E27FC236}">
                <a16:creationId xmlns:a16="http://schemas.microsoft.com/office/drawing/2014/main" id="{5402618A-5678-4843-900E-BAD581F1749D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12">
            <a:extLst>
              <a:ext uri="{FF2B5EF4-FFF2-40B4-BE49-F238E27FC236}">
                <a16:creationId xmlns:a16="http://schemas.microsoft.com/office/drawing/2014/main" id="{2512EECC-C435-46A5-B7CD-7D4C172559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9" name="그림 15">
            <a:extLst>
              <a:ext uri="{FF2B5EF4-FFF2-40B4-BE49-F238E27FC236}">
                <a16:creationId xmlns:a16="http://schemas.microsoft.com/office/drawing/2014/main" id="{95FBA176-395D-4CE1-8DA7-BDA1DB6F46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2D2EEF86-A99E-42C3-BFAD-DFD8AC5A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0414" y="6327454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31" name="직사각형 8">
            <a:extLst>
              <a:ext uri="{FF2B5EF4-FFF2-40B4-BE49-F238E27FC236}">
                <a16:creationId xmlns:a16="http://schemas.microsoft.com/office/drawing/2014/main" id="{753D026A-06D6-452F-A031-81A07F833E4D}"/>
              </a:ext>
            </a:extLst>
          </p:cNvPr>
          <p:cNvSpPr/>
          <p:nvPr/>
        </p:nvSpPr>
        <p:spPr>
          <a:xfrm>
            <a:off x="876331" y="272411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방안은 시원한데 실외기는 뜨겁다고요</a:t>
            </a:r>
            <a:r>
              <a:rPr lang="en-US" altLang="ko-KR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?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9B8595-2FDD-472C-9187-08D9AE2C918E}"/>
              </a:ext>
            </a:extLst>
          </p:cNvPr>
          <p:cNvSpPr/>
          <p:nvPr/>
        </p:nvSpPr>
        <p:spPr>
          <a:xfrm>
            <a:off x="421893" y="286110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76536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Pages>8</Pages>
  <Words>494</Words>
  <Characters>0</Characters>
  <Application>Microsoft Office PowerPoint</Application>
  <DocSecurity>0</DocSecurity>
  <PresentationFormat>사용자 지정</PresentationFormat>
  <Lines>0</Lines>
  <Paragraphs>114</Paragraphs>
  <Slides>14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5" baseType="lpstr">
      <vt:lpstr>HY견고딕</vt:lpstr>
      <vt:lpstr>나눔스퀘어 Bold</vt:lpstr>
      <vt:lpstr>나눔스퀘어_ac</vt:lpstr>
      <vt:lpstr>나눔스퀘어_ac Bold</vt:lpstr>
      <vt:lpstr>맑은 고딕</vt:lpstr>
      <vt:lpstr>맑은 고딕 Semilight</vt:lpstr>
      <vt:lpstr>Arial</vt:lpstr>
      <vt:lpstr>Calibri</vt:lpstr>
      <vt:lpstr>Calibri Light</vt:lpstr>
      <vt:lpstr>Stencil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서초방송아카데미</cp:lastModifiedBy>
  <cp:revision>65</cp:revision>
  <dcterms:modified xsi:type="dcterms:W3CDTF">2020-05-04T08:20:28Z</dcterms:modified>
  <cp:version>9.101.12.38406</cp:version>
</cp:coreProperties>
</file>