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899650" cy="687546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Segoe UI Black" panose="020B0A02040204020203" pitchFamily="34" charset="0"/>
      <p:bold r:id="rId24"/>
      <p:boldItalic r:id="rId25"/>
    </p:embeddedFont>
    <p:embeddedFont>
      <p:font typeface="맑은 고딕" panose="020B0503020000020004" pitchFamily="50" charset="-127"/>
      <p:regular r:id="rId22"/>
      <p:bold r:id="rId23"/>
    </p:embeddedFont>
    <p:embeddedFont>
      <p:font typeface="Stardos Stencil" panose="020B0600000101010101" charset="0"/>
      <p:regular r:id="rId26"/>
      <p:bold r:id="rId27"/>
    </p:embeddedFont>
    <p:embeddedFont>
      <p:font typeface="Arial Black" panose="020B0A04020102020204" pitchFamily="3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9604759@office.khu.ac.kr" initials="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54" y="96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6088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2.jpg"/><Relationship Id="rId10" Type="http://schemas.openxmlformats.org/officeDocument/2006/relationships/image" Target="../media/image8.png"/><Relationship Id="rId4" Type="http://schemas.openxmlformats.org/officeDocument/2006/relationships/image" Target="../media/image21.jp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24.jpg"/><Relationship Id="rId10" Type="http://schemas.openxmlformats.org/officeDocument/2006/relationships/image" Target="../media/image5.png"/><Relationship Id="rId4" Type="http://schemas.openxmlformats.org/officeDocument/2006/relationships/image" Target="../media/image23.jp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6.jpg"/><Relationship Id="rId10" Type="http://schemas.openxmlformats.org/officeDocument/2006/relationships/image" Target="../media/image8.png"/><Relationship Id="rId4" Type="http://schemas.openxmlformats.org/officeDocument/2006/relationships/image" Target="../media/image25.jp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hyperlink" Target="http://www.nfds.go.kr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8.png"/><Relationship Id="rId4" Type="http://schemas.openxmlformats.org/officeDocument/2006/relationships/image" Target="../media/image16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8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9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0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532095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0757" y="145937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en-US" altLang="ko-KR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Episode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.4]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825293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946188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857125" y="2076672"/>
            <a:ext cx="95416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 Dormitory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 Safety</a:t>
            </a:r>
            <a:endParaRPr sz="4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6A2EDA94-1BBC-4013-99E5-42E052E33C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E0F26F7-23FE-40DE-9E90-A94B41EE26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482C45E0-9AE5-4953-8528-6819D9BABF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BBD01177-4846-426B-AA95-1CFD0DB1DD6B}"/>
              </a:ext>
            </a:extLst>
          </p:cNvPr>
          <p:cNvSpPr/>
          <p:nvPr/>
        </p:nvSpPr>
        <p:spPr>
          <a:xfrm>
            <a:off x="6514352" y="6535817"/>
            <a:ext cx="8146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EB1827F-C7EA-431F-9478-1DFF2172125B}"/>
              </a:ext>
            </a:extLst>
          </p:cNvPr>
          <p:cNvSpPr/>
          <p:nvPr/>
        </p:nvSpPr>
        <p:spPr>
          <a:xfrm>
            <a:off x="7252602" y="6535162"/>
            <a:ext cx="7537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D814043-BA44-4DCD-B93C-EC5F7B705E41}"/>
              </a:ext>
            </a:extLst>
          </p:cNvPr>
          <p:cNvSpPr/>
          <p:nvPr/>
        </p:nvSpPr>
        <p:spPr>
          <a:xfrm>
            <a:off x="7957997" y="6545710"/>
            <a:ext cx="67518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638BB01-377A-4EE4-8E60-A1FE6AB18CB1}"/>
              </a:ext>
            </a:extLst>
          </p:cNvPr>
          <p:cNvSpPr/>
          <p:nvPr/>
        </p:nvSpPr>
        <p:spPr>
          <a:xfrm>
            <a:off x="8469147" y="6485580"/>
            <a:ext cx="12476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48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0789" y="2094136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3"/>
          <p:cNvGrpSpPr/>
          <p:nvPr/>
        </p:nvGrpSpPr>
        <p:grpSpPr>
          <a:xfrm>
            <a:off x="1003148" y="1761682"/>
            <a:ext cx="5200808" cy="1568450"/>
            <a:chOff x="1250315" y="1896146"/>
            <a:chExt cx="4806950" cy="1568450"/>
          </a:xfrm>
        </p:grpSpPr>
        <p:sp>
          <p:nvSpPr>
            <p:cNvPr id="282" name="Google Shape;282;p23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6" name="Google Shape;286;p23"/>
          <p:cNvGrpSpPr/>
          <p:nvPr/>
        </p:nvGrpSpPr>
        <p:grpSpPr>
          <a:xfrm>
            <a:off x="1073020" y="4092503"/>
            <a:ext cx="5109666" cy="1569660"/>
            <a:chOff x="1250315" y="4483984"/>
            <a:chExt cx="4659777" cy="1408591"/>
          </a:xfrm>
        </p:grpSpPr>
        <p:sp>
          <p:nvSpPr>
            <p:cNvPr id="287" name="Google Shape;287;p23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288" name="Google Shape;288;p23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89" name="Google Shape;289;p23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23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97" name="Google Shape;297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9</a:t>
            </a:r>
            <a:endParaRPr dirty="0"/>
          </a:p>
        </p:txBody>
      </p:sp>
      <p:sp>
        <p:nvSpPr>
          <p:cNvPr id="298" name="Google Shape;298;p23"/>
          <p:cNvSpPr/>
          <p:nvPr/>
        </p:nvSpPr>
        <p:spPr>
          <a:xfrm>
            <a:off x="373952" y="22007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755292" y="204464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Danger of Multi-plug Outlets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540648" y="2596815"/>
            <a:ext cx="6145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"Electrical fires" account for 27.9% of total fires, it is a high proportion and under the category of “Fire caused by neglectfulness".</a:t>
            </a:r>
          </a:p>
          <a:p>
            <a:pPr lvl="0" algn="ctr">
              <a:lnSpc>
                <a:spcPct val="150000"/>
              </a:lnSpc>
            </a:pPr>
            <a:endParaRPr lang="en-US" altLang="ko-KR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How to ensure electrical safety from fire?</a:t>
            </a:r>
            <a:endParaRPr lang="en-US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33" name="Google Shape;161;p17">
            <a:extLst>
              <a:ext uri="{FF2B5EF4-FFF2-40B4-BE49-F238E27FC236}">
                <a16:creationId xmlns:a16="http://schemas.microsoft.com/office/drawing/2014/main" id="{462B7B59-ADD2-41A1-96D0-F65FBF5296B0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34" name="Google Shape;162;p17">
              <a:extLst>
                <a:ext uri="{FF2B5EF4-FFF2-40B4-BE49-F238E27FC236}">
                  <a16:creationId xmlns:a16="http://schemas.microsoft.com/office/drawing/2014/main" id="{6133A7C5-95ED-4184-83C5-3574750AB704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7" name="Google Shape;163;p17">
                <a:extLst>
                  <a:ext uri="{FF2B5EF4-FFF2-40B4-BE49-F238E27FC236}">
                    <a16:creationId xmlns:a16="http://schemas.microsoft.com/office/drawing/2014/main" id="{00F421BF-D286-41FE-9801-E1D37D35518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164;p17">
                <a:extLst>
                  <a:ext uri="{FF2B5EF4-FFF2-40B4-BE49-F238E27FC236}">
                    <a16:creationId xmlns:a16="http://schemas.microsoft.com/office/drawing/2014/main" id="{65C0D12D-42D8-438B-84CF-2DF72A12E01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" name="Google Shape;165;p17">
              <a:extLst>
                <a:ext uri="{FF2B5EF4-FFF2-40B4-BE49-F238E27FC236}">
                  <a16:creationId xmlns:a16="http://schemas.microsoft.com/office/drawing/2014/main" id="{50DCC83C-C434-4E5A-9749-8FB62837E7D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66;p17">
              <a:extLst>
                <a:ext uri="{FF2B5EF4-FFF2-40B4-BE49-F238E27FC236}">
                  <a16:creationId xmlns:a16="http://schemas.microsoft.com/office/drawing/2014/main" id="{F85571AA-BB3D-48AD-8277-3D7F406763D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Google Shape;141;p16">
            <a:extLst>
              <a:ext uri="{FF2B5EF4-FFF2-40B4-BE49-F238E27FC236}">
                <a16:creationId xmlns:a16="http://schemas.microsoft.com/office/drawing/2014/main" id="{1AA2A07F-732F-4F12-877D-A1062D1A32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CFAED56B-8FBB-4CA5-B9EC-BF2E250318E6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ECC97F0-7E7A-4B99-9BC9-176AE0CAA995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EE83EA2-22A2-472A-80C4-6324328B84E1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7B70BB5-4417-48E0-86A9-06C6D702EBC0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1">
            <a:extLst>
              <a:ext uri="{FF2B5EF4-FFF2-40B4-BE49-F238E27FC236}">
                <a16:creationId xmlns:a16="http://schemas.microsoft.com/office/drawing/2014/main" id="{2E4DB01A-732A-4A06-BD73-4E415D99314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45" name="그림 12">
            <a:extLst>
              <a:ext uri="{FF2B5EF4-FFF2-40B4-BE49-F238E27FC236}">
                <a16:creationId xmlns:a16="http://schemas.microsoft.com/office/drawing/2014/main" id="{9A0C781C-2B38-43F5-B800-251CFC74BA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7CDC36EF-8CD8-4B89-85D6-D5C17AAD94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10</a:t>
            </a:r>
            <a:endParaRPr dirty="0"/>
          </a:p>
        </p:txBody>
      </p:sp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674" y="3812198"/>
            <a:ext cx="2951163" cy="207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675" y="1518538"/>
            <a:ext cx="2951162" cy="214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" name="Google Shape;317;p24"/>
          <p:cNvSpPr/>
          <p:nvPr/>
        </p:nvSpPr>
        <p:spPr>
          <a:xfrm>
            <a:off x="4093676" y="3646462"/>
            <a:ext cx="3898509" cy="18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Electric overload when 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plugging another 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outlet into an 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multi plug outlet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4137192" y="1580267"/>
            <a:ext cx="2951162" cy="111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When plugging 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multiple devices 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into 1 outlet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7506586" y="2817526"/>
            <a:ext cx="2094614" cy="122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6629481" y="3200399"/>
            <a:ext cx="769069" cy="71238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15474C9C-449D-47F4-94EA-38917E704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98;p23">
            <a:extLst>
              <a:ext uri="{FF2B5EF4-FFF2-40B4-BE49-F238E27FC236}">
                <a16:creationId xmlns:a16="http://schemas.microsoft.com/office/drawing/2014/main" id="{1287D2CE-7036-4E9D-9AB9-5D1FBEB00F98}"/>
              </a:ext>
            </a:extLst>
          </p:cNvPr>
          <p:cNvSpPr/>
          <p:nvPr/>
        </p:nvSpPr>
        <p:spPr>
          <a:xfrm>
            <a:off x="373952" y="22007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8" name="Google Shape;299;p23">
            <a:extLst>
              <a:ext uri="{FF2B5EF4-FFF2-40B4-BE49-F238E27FC236}">
                <a16:creationId xmlns:a16="http://schemas.microsoft.com/office/drawing/2014/main" id="{674BADC8-AD63-4BF5-A18B-B95C7BFC411C}"/>
              </a:ext>
            </a:extLst>
          </p:cNvPr>
          <p:cNvSpPr/>
          <p:nvPr/>
        </p:nvSpPr>
        <p:spPr>
          <a:xfrm>
            <a:off x="755292" y="204464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Danger of Multi-plug Outlets</a:t>
            </a:r>
            <a:endParaRPr sz="27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grpSp>
        <p:nvGrpSpPr>
          <p:cNvPr id="29" name="Google Shape;161;p17">
            <a:extLst>
              <a:ext uri="{FF2B5EF4-FFF2-40B4-BE49-F238E27FC236}">
                <a16:creationId xmlns:a16="http://schemas.microsoft.com/office/drawing/2014/main" id="{12B4D229-0ACF-4942-A13B-08768D65B576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30" name="Google Shape;162;p17">
              <a:extLst>
                <a:ext uri="{FF2B5EF4-FFF2-40B4-BE49-F238E27FC236}">
                  <a16:creationId xmlns:a16="http://schemas.microsoft.com/office/drawing/2014/main" id="{2DCC507B-4F20-414B-AEC3-0B94CEE6C08F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3" name="Google Shape;163;p17">
                <a:extLst>
                  <a:ext uri="{FF2B5EF4-FFF2-40B4-BE49-F238E27FC236}">
                    <a16:creationId xmlns:a16="http://schemas.microsoft.com/office/drawing/2014/main" id="{7E4D9BA4-6FCF-4F9E-87ED-7452BE4F6B6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64;p17">
                <a:extLst>
                  <a:ext uri="{FF2B5EF4-FFF2-40B4-BE49-F238E27FC236}">
                    <a16:creationId xmlns:a16="http://schemas.microsoft.com/office/drawing/2014/main" id="{2E989496-76D9-4878-95E8-957DD305F33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" name="Google Shape;165;p17">
              <a:extLst>
                <a:ext uri="{FF2B5EF4-FFF2-40B4-BE49-F238E27FC236}">
                  <a16:creationId xmlns:a16="http://schemas.microsoft.com/office/drawing/2014/main" id="{F5479AE8-DF66-4231-92B5-C0D187BB593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66;p17">
              <a:extLst>
                <a:ext uri="{FF2B5EF4-FFF2-40B4-BE49-F238E27FC236}">
                  <a16:creationId xmlns:a16="http://schemas.microsoft.com/office/drawing/2014/main" id="{E47F240D-19A2-42D1-9E33-E2DF429696E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141;p16">
            <a:extLst>
              <a:ext uri="{FF2B5EF4-FFF2-40B4-BE49-F238E27FC236}">
                <a16:creationId xmlns:a16="http://schemas.microsoft.com/office/drawing/2014/main" id="{35AF9280-8040-4FCE-8A6E-6693CCF68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4D83562B-6CCC-4066-A116-4A520BBF9800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D5870DA-43DF-4BFB-A510-B40934CF8FD3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7DB81AA-01C9-4978-966D-8E4ABBE9BA1D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B4F7C00-D9B8-4E65-BD25-E067C771120C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B81ABB3-50FF-407C-88C0-42BA94BCE35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00003805-58C7-42A6-8405-DEDE60930F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D5A5D51A-7E67-4619-A57A-294D1AA730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sp>
        <p:nvSpPr>
          <p:cNvPr id="43" name="Rectangle 2">
            <a:extLst>
              <a:ext uri="{FF2B5EF4-FFF2-40B4-BE49-F238E27FC236}">
                <a16:creationId xmlns:a16="http://schemas.microsoft.com/office/drawing/2014/main" id="{E7AA53DC-A725-44E0-97AB-75F79640253A}"/>
              </a:ext>
            </a:extLst>
          </p:cNvPr>
          <p:cNvSpPr/>
          <p:nvPr/>
        </p:nvSpPr>
        <p:spPr>
          <a:xfrm>
            <a:off x="727969" y="1305018"/>
            <a:ext cx="6023752" cy="485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다이아몬드 27">
            <a:extLst>
              <a:ext uri="{FF2B5EF4-FFF2-40B4-BE49-F238E27FC236}">
                <a16:creationId xmlns:a16="http://schemas.microsoft.com/office/drawing/2014/main" id="{F1A90AB1-DA1A-4C30-80ED-F62AE460CAC8}"/>
              </a:ext>
            </a:extLst>
          </p:cNvPr>
          <p:cNvSpPr/>
          <p:nvPr/>
        </p:nvSpPr>
        <p:spPr>
          <a:xfrm>
            <a:off x="3924330" y="186735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다이아몬드 27">
            <a:extLst>
              <a:ext uri="{FF2B5EF4-FFF2-40B4-BE49-F238E27FC236}">
                <a16:creationId xmlns:a16="http://schemas.microsoft.com/office/drawing/2014/main" id="{6680EC90-B180-4F6F-B930-CA3558210E43}"/>
              </a:ext>
            </a:extLst>
          </p:cNvPr>
          <p:cNvSpPr/>
          <p:nvPr/>
        </p:nvSpPr>
        <p:spPr>
          <a:xfrm>
            <a:off x="3928627" y="392838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4532229-2B25-4CE9-8072-0C009F48FF37}"/>
              </a:ext>
            </a:extLst>
          </p:cNvPr>
          <p:cNvSpPr/>
          <p:nvPr/>
        </p:nvSpPr>
        <p:spPr>
          <a:xfrm>
            <a:off x="7519092" y="2838777"/>
            <a:ext cx="2082108" cy="14317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Overload causes fire</a:t>
            </a:r>
            <a:endParaRPr lang="en-US" altLang="ko-KR" sz="2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/>
          <p:nvPr/>
        </p:nvSpPr>
        <p:spPr>
          <a:xfrm>
            <a:off x="364797" y="22779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11</a:t>
            </a:r>
            <a:endParaRPr dirty="0"/>
          </a:p>
        </p:txBody>
      </p:sp>
      <p:sp>
        <p:nvSpPr>
          <p:cNvPr id="334" name="Google Shape;334;p25"/>
          <p:cNvSpPr/>
          <p:nvPr/>
        </p:nvSpPr>
        <p:spPr>
          <a:xfrm>
            <a:off x="897902" y="21219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Electric Fire Prevention Tips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335" name="Google Shape;335;p25"/>
          <p:cNvSpPr/>
          <p:nvPr/>
        </p:nvSpPr>
        <p:spPr>
          <a:xfrm>
            <a:off x="4906512" y="1924313"/>
            <a:ext cx="4449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Do not hold the cord, but the body of the electrical appliance, when unplugging it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336" name="Google Shape;3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251" y="1422863"/>
            <a:ext cx="3302908" cy="2253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998" y="3891374"/>
            <a:ext cx="3359414" cy="2253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" name="Google Shape;338;p25"/>
          <p:cNvSpPr/>
          <p:nvPr/>
        </p:nvSpPr>
        <p:spPr>
          <a:xfrm>
            <a:off x="4901906" y="4450683"/>
            <a:ext cx="435161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Do not leave the open power supply on the ground or in locations such as by the doors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640FE217-5E9B-48A5-A6BC-7F15D8DF36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직사각형 1">
            <a:extLst>
              <a:ext uri="{FF2B5EF4-FFF2-40B4-BE49-F238E27FC236}">
                <a16:creationId xmlns:a16="http://schemas.microsoft.com/office/drawing/2014/main" id="{B9406C05-25CC-4F84-90FB-820F29D9E1A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40" name="그림 12">
            <a:extLst>
              <a:ext uri="{FF2B5EF4-FFF2-40B4-BE49-F238E27FC236}">
                <a16:creationId xmlns:a16="http://schemas.microsoft.com/office/drawing/2014/main" id="{2FB7E438-7F9C-4AE4-BDFE-77E901395E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1C77BCCA-2466-4DF8-A89B-13418DD156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4004706D-CD19-40A5-BEFE-A8E9258EF6FB}"/>
              </a:ext>
            </a:extLst>
          </p:cNvPr>
          <p:cNvSpPr/>
          <p:nvPr/>
        </p:nvSpPr>
        <p:spPr>
          <a:xfrm>
            <a:off x="4650755" y="462725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B80D7C-3ED2-47F4-B3B6-365D3F70FE6D}"/>
              </a:ext>
            </a:extLst>
          </p:cNvPr>
          <p:cNvSpPr/>
          <p:nvPr/>
        </p:nvSpPr>
        <p:spPr>
          <a:xfrm>
            <a:off x="832276" y="1360418"/>
            <a:ext cx="8574071" cy="4953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748DAFB4-AFC3-42E9-BBE2-2FAE821A4E00}"/>
              </a:ext>
            </a:extLst>
          </p:cNvPr>
          <p:cNvSpPr/>
          <p:nvPr/>
        </p:nvSpPr>
        <p:spPr>
          <a:xfrm>
            <a:off x="4650756" y="210210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F3597A0-6E6C-4F45-AA52-F97FD573B8D4}"/>
              </a:ext>
            </a:extLst>
          </p:cNvPr>
          <p:cNvGrpSpPr/>
          <p:nvPr/>
        </p:nvGrpSpPr>
        <p:grpSpPr>
          <a:xfrm>
            <a:off x="5117804" y="5704129"/>
            <a:ext cx="4723118" cy="1174733"/>
            <a:chOff x="5117804" y="5704129"/>
            <a:chExt cx="4723118" cy="1174733"/>
          </a:xfrm>
        </p:grpSpPr>
        <p:grpSp>
          <p:nvGrpSpPr>
            <p:cNvPr id="25" name="Google Shape;161;p17">
              <a:extLst>
                <a:ext uri="{FF2B5EF4-FFF2-40B4-BE49-F238E27FC236}">
                  <a16:creationId xmlns:a16="http://schemas.microsoft.com/office/drawing/2014/main" id="{A44A9B20-DE6A-4F13-A2ED-282411EB85D0}"/>
                </a:ext>
              </a:extLst>
            </p:cNvPr>
            <p:cNvGrpSpPr/>
            <p:nvPr/>
          </p:nvGrpSpPr>
          <p:grpSpPr>
            <a:xfrm>
              <a:off x="6815750" y="5704129"/>
              <a:ext cx="2794099" cy="965972"/>
              <a:chOff x="7014016" y="5704129"/>
              <a:chExt cx="2794099" cy="965972"/>
            </a:xfrm>
          </p:grpSpPr>
          <p:grpSp>
            <p:nvGrpSpPr>
              <p:cNvPr id="26" name="Google Shape;162;p17">
                <a:extLst>
                  <a:ext uri="{FF2B5EF4-FFF2-40B4-BE49-F238E27FC236}">
                    <a16:creationId xmlns:a16="http://schemas.microsoft.com/office/drawing/2014/main" id="{4F47936A-B013-48AA-903B-FA134196EFA0}"/>
                  </a:ext>
                </a:extLst>
              </p:cNvPr>
              <p:cNvGrpSpPr/>
              <p:nvPr/>
            </p:nvGrpSpPr>
            <p:grpSpPr>
              <a:xfrm>
                <a:off x="7745855" y="5850911"/>
                <a:ext cx="1295507" cy="819190"/>
                <a:chOff x="7679086" y="5914482"/>
                <a:chExt cx="1295507" cy="819190"/>
              </a:xfrm>
            </p:grpSpPr>
            <p:pic>
              <p:nvPicPr>
                <p:cNvPr id="29" name="Google Shape;163;p17">
                  <a:extLst>
                    <a:ext uri="{FF2B5EF4-FFF2-40B4-BE49-F238E27FC236}">
                      <a16:creationId xmlns:a16="http://schemas.microsoft.com/office/drawing/2014/main" id="{5D6B779A-77BB-409E-802A-8074FF739492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7679086" y="5914482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0" name="Google Shape;164;p17">
                  <a:extLst>
                    <a:ext uri="{FF2B5EF4-FFF2-40B4-BE49-F238E27FC236}">
                      <a16:creationId xmlns:a16="http://schemas.microsoft.com/office/drawing/2014/main" id="{8578F7CA-DEDA-487E-A210-050B263AB0DC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8393445" y="5914482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7" name="Google Shape;165;p17">
                <a:extLst>
                  <a:ext uri="{FF2B5EF4-FFF2-40B4-BE49-F238E27FC236}">
                    <a16:creationId xmlns:a16="http://schemas.microsoft.com/office/drawing/2014/main" id="{4924AFB0-294C-4A4A-8746-ED82B3F0AFE3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014016" y="5850911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166;p17">
                <a:extLst>
                  <a:ext uri="{FF2B5EF4-FFF2-40B4-BE49-F238E27FC236}">
                    <a16:creationId xmlns:a16="http://schemas.microsoft.com/office/drawing/2014/main" id="{C872AD17-30A9-40B1-9830-E4AA2B1342F9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9174573" y="5704129"/>
                <a:ext cx="633542" cy="964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" name="Google Shape;141;p16">
              <a:extLst>
                <a:ext uri="{FF2B5EF4-FFF2-40B4-BE49-F238E27FC236}">
                  <a16:creationId xmlns:a16="http://schemas.microsoft.com/office/drawing/2014/main" id="{32CA2CCF-8445-4764-BE25-2C1FC032DB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3688" t="94139"/>
            <a:stretch/>
          </p:blipFill>
          <p:spPr>
            <a:xfrm>
              <a:off x="5117804" y="6475918"/>
              <a:ext cx="4583579" cy="402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CB877EA2-FDC2-4ADD-A63A-726843F20C96}"/>
                </a:ext>
              </a:extLst>
            </p:cNvPr>
            <p:cNvSpPr/>
            <p:nvPr/>
          </p:nvSpPr>
          <p:spPr>
            <a:xfrm>
              <a:off x="6693059" y="6482027"/>
              <a:ext cx="808037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A9B9B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Disabled</a:t>
              </a:r>
              <a:endParaRPr lang="en-US" altLang="ko-KR" sz="4000" b="1" cap="none" spc="0" dirty="0">
                <a:ln w="0"/>
                <a:solidFill>
                  <a:srgbClr val="9A9B9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7B2EC04-93A8-45D6-94EB-D3584C835230}"/>
                </a:ext>
              </a:extLst>
            </p:cNvPr>
            <p:cNvSpPr/>
            <p:nvPr/>
          </p:nvSpPr>
          <p:spPr>
            <a:xfrm>
              <a:off x="7454603" y="6481372"/>
              <a:ext cx="76297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A9B9B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Woman</a:t>
              </a:r>
              <a:endParaRPr lang="en-US" altLang="ko-KR" sz="4000" b="1" cap="none" spc="0" dirty="0">
                <a:ln w="0"/>
                <a:solidFill>
                  <a:srgbClr val="9A9B9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CBF1B67-E6E5-459B-9253-8286703DEB41}"/>
                </a:ext>
              </a:extLst>
            </p:cNvPr>
            <p:cNvSpPr/>
            <p:nvPr/>
          </p:nvSpPr>
          <p:spPr>
            <a:xfrm>
              <a:off x="8226830" y="6491920"/>
              <a:ext cx="691214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A9B9B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Elderly</a:t>
              </a:r>
              <a:endParaRPr lang="en-US" altLang="ko-KR" sz="4000" b="1" cap="none" spc="0" dirty="0">
                <a:ln w="0"/>
                <a:solidFill>
                  <a:srgbClr val="9A9B9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2D611747-1B6C-4C46-8D47-2E595DDBABF7}"/>
                </a:ext>
              </a:extLst>
            </p:cNvPr>
            <p:cNvSpPr/>
            <p:nvPr/>
          </p:nvSpPr>
          <p:spPr>
            <a:xfrm>
              <a:off x="8741198" y="6440755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005A8D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Foreigner</a:t>
              </a:r>
              <a:endParaRPr lang="en-US" altLang="ko-KR" sz="5400" b="1" cap="none" spc="0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12</a:t>
            </a:r>
            <a:endParaRPr dirty="0"/>
          </a:p>
        </p:txBody>
      </p:sp>
      <p:sp>
        <p:nvSpPr>
          <p:cNvPr id="353" name="Google Shape;353;p26"/>
          <p:cNvSpPr/>
          <p:nvPr/>
        </p:nvSpPr>
        <p:spPr>
          <a:xfrm>
            <a:off x="418216" y="1292978"/>
            <a:ext cx="9151270" cy="99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354" name="Google Shape;35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6315" y="2205235"/>
            <a:ext cx="2705959" cy="343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5" name="Google Shape;355;p26"/>
          <p:cNvPicPr preferRelativeResize="0"/>
          <p:nvPr/>
        </p:nvPicPr>
        <p:blipFill rotWithShape="1">
          <a:blip r:embed="rId5">
            <a:alphaModFix/>
          </a:blip>
          <a:srcRect l="6074" t="8731" r="13414" b="9737"/>
          <a:stretch/>
        </p:blipFill>
        <p:spPr>
          <a:xfrm>
            <a:off x="5267518" y="2283442"/>
            <a:ext cx="2705959" cy="3359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2BAB6502-E0BD-4287-94E7-5841B1B229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26;p25">
            <a:extLst>
              <a:ext uri="{FF2B5EF4-FFF2-40B4-BE49-F238E27FC236}">
                <a16:creationId xmlns:a16="http://schemas.microsoft.com/office/drawing/2014/main" id="{A4090AF6-E7D6-4188-9626-4753CBABA86A}"/>
              </a:ext>
            </a:extLst>
          </p:cNvPr>
          <p:cNvSpPr/>
          <p:nvPr/>
        </p:nvSpPr>
        <p:spPr>
          <a:xfrm>
            <a:off x="364797" y="22779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5" name="Google Shape;334;p25">
            <a:extLst>
              <a:ext uri="{FF2B5EF4-FFF2-40B4-BE49-F238E27FC236}">
                <a16:creationId xmlns:a16="http://schemas.microsoft.com/office/drawing/2014/main" id="{36559FCC-28F9-40D3-A9F7-543B77CC47C5}"/>
              </a:ext>
            </a:extLst>
          </p:cNvPr>
          <p:cNvSpPr/>
          <p:nvPr/>
        </p:nvSpPr>
        <p:spPr>
          <a:xfrm>
            <a:off x="897902" y="21219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Electric Fire Prevention Tips</a:t>
            </a:r>
            <a:endParaRPr sz="27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grpSp>
        <p:nvGrpSpPr>
          <p:cNvPr id="26" name="Google Shape;161;p17">
            <a:extLst>
              <a:ext uri="{FF2B5EF4-FFF2-40B4-BE49-F238E27FC236}">
                <a16:creationId xmlns:a16="http://schemas.microsoft.com/office/drawing/2014/main" id="{849189B2-9E24-49E7-83AA-68B75C653DFA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27" name="Google Shape;162;p17">
              <a:extLst>
                <a:ext uri="{FF2B5EF4-FFF2-40B4-BE49-F238E27FC236}">
                  <a16:creationId xmlns:a16="http://schemas.microsoft.com/office/drawing/2014/main" id="{64E6E37A-1096-42CA-8A9E-7E122DC34963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" name="Google Shape;163;p17">
                <a:extLst>
                  <a:ext uri="{FF2B5EF4-FFF2-40B4-BE49-F238E27FC236}">
                    <a16:creationId xmlns:a16="http://schemas.microsoft.com/office/drawing/2014/main" id="{0D874795-6EAF-4896-AB84-D2503349E95F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64;p17">
                <a:extLst>
                  <a:ext uri="{FF2B5EF4-FFF2-40B4-BE49-F238E27FC236}">
                    <a16:creationId xmlns:a16="http://schemas.microsoft.com/office/drawing/2014/main" id="{352C7CDB-3208-4B45-91D5-FCA0C3F3BD9D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165;p17">
              <a:extLst>
                <a:ext uri="{FF2B5EF4-FFF2-40B4-BE49-F238E27FC236}">
                  <a16:creationId xmlns:a16="http://schemas.microsoft.com/office/drawing/2014/main" id="{84D839EC-C8D6-4F2B-8F95-76AF5636213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66;p17">
              <a:extLst>
                <a:ext uri="{FF2B5EF4-FFF2-40B4-BE49-F238E27FC236}">
                  <a16:creationId xmlns:a16="http://schemas.microsoft.com/office/drawing/2014/main" id="{4C9AE0B1-77D8-4F0B-A425-C43F0C310A8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F03E2EEB-95D2-4091-852F-B000745F09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F515C908-455A-4E2C-B4A1-015B782CB83D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2C99634-BB0B-48CC-BC4A-FA07BFA159EC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33AE971-8490-4655-982C-DC8063EFC9E5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B43C945-41AC-4477-9E74-2FE5216B3E0A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393AE30E-51F1-4894-B3A6-298A525546A4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AF3BC713-B46B-4D29-95A4-3B75DDC20B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0214EF8A-8C03-48CC-9180-1CCDD360E3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sp>
        <p:nvSpPr>
          <p:cNvPr id="40" name="Rectangle 47">
            <a:extLst>
              <a:ext uri="{FF2B5EF4-FFF2-40B4-BE49-F238E27FC236}">
                <a16:creationId xmlns:a16="http://schemas.microsoft.com/office/drawing/2014/main" id="{C4E05EDB-E993-4E17-AF18-785AA7EF3542}"/>
              </a:ext>
            </a:extLst>
          </p:cNvPr>
          <p:cNvSpPr/>
          <p:nvPr/>
        </p:nvSpPr>
        <p:spPr>
          <a:xfrm>
            <a:off x="1003177" y="1779312"/>
            <a:ext cx="8154914" cy="409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9F1077B-C7B8-474E-BEC2-CBBE210399DA}"/>
              </a:ext>
            </a:extLst>
          </p:cNvPr>
          <p:cNvSpPr/>
          <p:nvPr/>
        </p:nvSpPr>
        <p:spPr>
          <a:xfrm>
            <a:off x="2419379" y="1309843"/>
            <a:ext cx="5188480" cy="687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Use “special outlet" for electrical equipment that 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needs large capacitance to avoid overloading or leakage</a:t>
            </a:r>
            <a:endParaRPr lang="en-US" altLang="ko-KR" sz="1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7"/>
          <p:cNvGrpSpPr/>
          <p:nvPr/>
        </p:nvGrpSpPr>
        <p:grpSpPr>
          <a:xfrm>
            <a:off x="1161325" y="1146496"/>
            <a:ext cx="4806315" cy="1569720"/>
            <a:chOff x="1250315" y="1675936"/>
            <a:chExt cx="4806315" cy="1569720"/>
          </a:xfrm>
        </p:grpSpPr>
        <p:sp>
          <p:nvSpPr>
            <p:cNvPr id="362" name="Google Shape;362;p27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363" name="Google Shape;363;p27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64" name="Google Shape;364;p27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7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66" name="Google Shape;366;p27"/>
          <p:cNvGrpSpPr/>
          <p:nvPr/>
        </p:nvGrpSpPr>
        <p:grpSpPr>
          <a:xfrm>
            <a:off x="1107290" y="4472884"/>
            <a:ext cx="4860350" cy="1569720"/>
            <a:chOff x="1250315" y="5463277"/>
            <a:chExt cx="4860350" cy="1569720"/>
          </a:xfrm>
        </p:grpSpPr>
        <p:sp>
          <p:nvSpPr>
            <p:cNvPr id="367" name="Google Shape;367;p27"/>
            <p:cNvSpPr/>
            <p:nvPr/>
          </p:nvSpPr>
          <p:spPr>
            <a:xfrm rot="10800000" flipH="1">
              <a:off x="3115370" y="5463277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368" name="Google Shape;368;p27"/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369" name="Google Shape;369;p27"/>
              <p:cNvCxnSpPr/>
              <p:nvPr/>
            </p:nvCxnSpPr>
            <p:spPr>
              <a:xfrm>
                <a:off x="1250315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27"/>
              <p:cNvCxnSpPr/>
              <p:nvPr/>
            </p:nvCxnSpPr>
            <p:spPr>
              <a:xfrm>
                <a:off x="4182170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71" name="Google Shape;37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416" y="136759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/>
          <p:nvPr/>
        </p:nvSpPr>
        <p:spPr>
          <a:xfrm>
            <a:off x="599826" y="2056977"/>
            <a:ext cx="581183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For dormitories that have unsafe electrical facilities, it is needed to pay considerable caution when using multi plug outlets to prevent short circuit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Understanding the use of electrical equipment and the basic knowledge of short circuits and other electrical accidents will help you protect the lives of yourself and those around you.</a:t>
            </a:r>
            <a:endParaRPr lang="en-US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79" name="Google Shape;379;p2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13</a:t>
            </a:r>
            <a:endParaRPr dirty="0"/>
          </a:p>
        </p:txBody>
      </p:sp>
      <p:sp>
        <p:nvSpPr>
          <p:cNvPr id="380" name="Google Shape;380;p27"/>
          <p:cNvSpPr/>
          <p:nvPr/>
        </p:nvSpPr>
        <p:spPr>
          <a:xfrm>
            <a:off x="2621962" y="235950"/>
            <a:ext cx="641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sz="24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맑은 고딕" panose="020B0503020000020004" pitchFamily="50" charset="-127"/>
              </a:rPr>
              <a:t>Key Points for Fire Safety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CE63C467-E127-4CD8-BC15-5FC5703D4F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161;p17">
            <a:extLst>
              <a:ext uri="{FF2B5EF4-FFF2-40B4-BE49-F238E27FC236}">
                <a16:creationId xmlns:a16="http://schemas.microsoft.com/office/drawing/2014/main" id="{C1B57F7A-9573-4744-B005-1D7FBE4DD147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33" name="Google Shape;162;p17">
              <a:extLst>
                <a:ext uri="{FF2B5EF4-FFF2-40B4-BE49-F238E27FC236}">
                  <a16:creationId xmlns:a16="http://schemas.microsoft.com/office/drawing/2014/main" id="{FE4682E3-BECC-4E07-A421-B813AA6C162E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6" name="Google Shape;163;p17">
                <a:extLst>
                  <a:ext uri="{FF2B5EF4-FFF2-40B4-BE49-F238E27FC236}">
                    <a16:creationId xmlns:a16="http://schemas.microsoft.com/office/drawing/2014/main" id="{680C6676-67BD-4473-A7A3-3EC26CD4810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164;p17">
                <a:extLst>
                  <a:ext uri="{FF2B5EF4-FFF2-40B4-BE49-F238E27FC236}">
                    <a16:creationId xmlns:a16="http://schemas.microsoft.com/office/drawing/2014/main" id="{7273D232-F8D2-42C6-BE86-2E38CAAE7B25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" name="Google Shape;165;p17">
              <a:extLst>
                <a:ext uri="{FF2B5EF4-FFF2-40B4-BE49-F238E27FC236}">
                  <a16:creationId xmlns:a16="http://schemas.microsoft.com/office/drawing/2014/main" id="{DACB38BC-749B-4FE8-983C-1A8FB7C7FD9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66;p17">
              <a:extLst>
                <a:ext uri="{FF2B5EF4-FFF2-40B4-BE49-F238E27FC236}">
                  <a16:creationId xmlns:a16="http://schemas.microsoft.com/office/drawing/2014/main" id="{BEB9FB16-97F2-49FD-8700-EC54599BF27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Google Shape;141;p16">
            <a:extLst>
              <a:ext uri="{FF2B5EF4-FFF2-40B4-BE49-F238E27FC236}">
                <a16:creationId xmlns:a16="http://schemas.microsoft.com/office/drawing/2014/main" id="{9F5ECE0C-19DB-43BB-9954-D60161DEE9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1D0D153F-A11D-43AA-9383-625649D21D77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C62D60D4-7BD2-4091-AA71-30EB8A4F48CA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D73D840D-B113-4EF4-B684-457A4F974CDB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1F1CC38-B731-4E46-A2BC-792D18C2C0B4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1">
            <a:extLst>
              <a:ext uri="{FF2B5EF4-FFF2-40B4-BE49-F238E27FC236}">
                <a16:creationId xmlns:a16="http://schemas.microsoft.com/office/drawing/2014/main" id="{520C3B4B-EF96-4887-9AC0-F30A729E6E9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44" name="그림 12">
            <a:extLst>
              <a:ext uri="{FF2B5EF4-FFF2-40B4-BE49-F238E27FC236}">
                <a16:creationId xmlns:a16="http://schemas.microsoft.com/office/drawing/2014/main" id="{CB0911F2-107D-4855-B389-EA5909D2FE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8B7F601-6979-4F63-891D-63C8DF8E81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sp>
        <p:nvSpPr>
          <p:cNvPr id="46" name="Rectangle 31">
            <a:extLst>
              <a:ext uri="{FF2B5EF4-FFF2-40B4-BE49-F238E27FC236}">
                <a16:creationId xmlns:a16="http://schemas.microsoft.com/office/drawing/2014/main" id="{6D8F32D4-D779-4A09-8CC7-30999B051DA0}"/>
              </a:ext>
            </a:extLst>
          </p:cNvPr>
          <p:cNvSpPr/>
          <p:nvPr/>
        </p:nvSpPr>
        <p:spPr>
          <a:xfrm>
            <a:off x="419092" y="27241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7" name="직사각형 28">
            <a:extLst>
              <a:ext uri="{FF2B5EF4-FFF2-40B4-BE49-F238E27FC236}">
                <a16:creationId xmlns:a16="http://schemas.microsoft.com/office/drawing/2014/main" id="{1645A60F-AE2E-4F95-A262-32DB487373D5}"/>
              </a:ext>
            </a:extLst>
          </p:cNvPr>
          <p:cNvSpPr/>
          <p:nvPr/>
        </p:nvSpPr>
        <p:spPr>
          <a:xfrm>
            <a:off x="-2257375" y="25974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AA129B49-F407-46AF-B1A0-A91E965B291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E4B8D695-1156-4B12-B66D-723BF56AC77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8" name="그림 12">
            <a:extLst>
              <a:ext uri="{FF2B5EF4-FFF2-40B4-BE49-F238E27FC236}">
                <a16:creationId xmlns:a16="http://schemas.microsoft.com/office/drawing/2014/main" id="{C9EA290C-0976-4E8D-84BD-D75C70ABEE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DF676F0-7BA5-43FD-9725-B0DC0D127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pic>
        <p:nvPicPr>
          <p:cNvPr id="10" name="그림 9" descr="그리기이(가) 표시된 사진&#10;&#10;자동 생성된 설명">
            <a:extLst>
              <a:ext uri="{FF2B5EF4-FFF2-40B4-BE49-F238E27FC236}">
                <a16:creationId xmlns:a16="http://schemas.microsoft.com/office/drawing/2014/main" id="{ECF4FD45-8443-4D39-AA39-7E68AB70FC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600015" y="3046953"/>
            <a:ext cx="8197307" cy="154408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F3013D-A04E-4AEE-825B-911FDA52FBD6}"/>
              </a:ext>
            </a:extLst>
          </p:cNvPr>
          <p:cNvSpPr/>
          <p:nvPr/>
        </p:nvSpPr>
        <p:spPr>
          <a:xfrm>
            <a:off x="1602232" y="4678964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pic>
        <p:nvPicPr>
          <p:cNvPr id="12" name="그림 11" descr="그리기, 방이(가) 표시된 사진&#10;&#10;자동 생성된 설명">
            <a:extLst>
              <a:ext uri="{FF2B5EF4-FFF2-40B4-BE49-F238E27FC236}">
                <a16:creationId xmlns:a16="http://schemas.microsoft.com/office/drawing/2014/main" id="{7ACA1ABD-96F2-423B-A70A-E00B984790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97915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28A379-2576-4949-AE70-BB681FB3E36D}"/>
              </a:ext>
            </a:extLst>
          </p:cNvPr>
          <p:cNvSpPr txBox="1"/>
          <p:nvPr/>
        </p:nvSpPr>
        <p:spPr>
          <a:xfrm>
            <a:off x="1503401" y="267638"/>
            <a:ext cx="4948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Dormitory Fire Safety</a:t>
            </a:r>
            <a:endParaRPr lang="en-US" altLang="ko-KR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775016" y="2745037"/>
            <a:ext cx="8535330" cy="242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en-US" altLang="ko-KR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Overload, Leakage &amp; Short circuit 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2p</a:t>
            </a:r>
            <a:endParaRPr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en-US" altLang="ko-KR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Danger of Multi-plug Outlets 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9p</a:t>
            </a:r>
            <a:endParaRPr sz="24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en-CA" altLang="ko-KR" sz="24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Electric Fire Prevention Tips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 11p</a:t>
            </a:r>
            <a:endParaRPr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757364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b="1" dirty="0">
                <a:solidFill>
                  <a:schemeClr val="dk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  <a:sym typeface="Calibri"/>
              </a:rPr>
              <a:t>Dormitory Fire Safety</a:t>
            </a:r>
            <a:endParaRPr dirty="0"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144110" y="131031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en-US" altLang="ko-KR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Episode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.4 ]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B8047E60-F2E5-4197-9D14-A5C52495695C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4521EE2D-1730-42A3-A66B-8497CF5EDB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CF13C350-87A0-4EC3-856F-F404D066FA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8" name="Google Shape;109;p14">
            <a:extLst>
              <a:ext uri="{FF2B5EF4-FFF2-40B4-BE49-F238E27FC236}">
                <a16:creationId xmlns:a16="http://schemas.microsoft.com/office/drawing/2014/main" id="{7DD039CA-A753-4353-B338-63DC251A00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FC588A3-E520-4DA2-A557-D0135AB83ABB}"/>
              </a:ext>
            </a:extLst>
          </p:cNvPr>
          <p:cNvSpPr/>
          <p:nvPr/>
        </p:nvSpPr>
        <p:spPr>
          <a:xfrm>
            <a:off x="280980" y="6490097"/>
            <a:ext cx="8146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5F64E08-DF83-441F-A91F-0ADA8E443B1A}"/>
              </a:ext>
            </a:extLst>
          </p:cNvPr>
          <p:cNvSpPr/>
          <p:nvPr/>
        </p:nvSpPr>
        <p:spPr>
          <a:xfrm>
            <a:off x="1019230" y="6489442"/>
            <a:ext cx="7537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F321FA2-20EB-44CD-A634-E51FECAEC415}"/>
              </a:ext>
            </a:extLst>
          </p:cNvPr>
          <p:cNvSpPr/>
          <p:nvPr/>
        </p:nvSpPr>
        <p:spPr>
          <a:xfrm>
            <a:off x="1715976" y="6499990"/>
            <a:ext cx="67518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C23610C-25ED-4B62-BE21-0694CC80BA0D}"/>
              </a:ext>
            </a:extLst>
          </p:cNvPr>
          <p:cNvSpPr/>
          <p:nvPr/>
        </p:nvSpPr>
        <p:spPr>
          <a:xfrm>
            <a:off x="2191184" y="6439860"/>
            <a:ext cx="12921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48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355464" y="2349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2</a:t>
            </a:r>
            <a:endParaRPr dirty="0"/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0" y="1421479"/>
            <a:ext cx="6599700" cy="43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>
            <a:off x="2701683" y="5764874"/>
            <a:ext cx="51391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National Fire Data System</a:t>
            </a:r>
            <a:r>
              <a:rPr lang="ko-KR" sz="11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(</a:t>
            </a:r>
            <a:r>
              <a:rPr lang="ko-KR" sz="1100" b="0" i="0" u="sng" strike="noStrike" cap="none" dirty="0">
                <a:solidFill>
                  <a:schemeClr val="hlin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  <a:hlinkClick r:id="rId5"/>
              </a:rPr>
              <a:t>www.nfds.go.kr</a:t>
            </a:r>
            <a:r>
              <a:rPr lang="ko-KR" sz="11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), </a:t>
            </a:r>
            <a:r>
              <a:rPr lang="en-US" altLang="ko-KR" sz="11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Dormitory fire statistics</a:t>
            </a:r>
            <a:endParaRPr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7E54BD1-2632-4CB6-9319-8B64938FB661}"/>
              </a:ext>
            </a:extLst>
          </p:cNvPr>
          <p:cNvSpPr/>
          <p:nvPr/>
        </p:nvSpPr>
        <p:spPr>
          <a:xfrm>
            <a:off x="3711388" y="1290918"/>
            <a:ext cx="2501153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6" name="Google Shape;141;p16">
            <a:extLst>
              <a:ext uri="{FF2B5EF4-FFF2-40B4-BE49-F238E27FC236}">
                <a16:creationId xmlns:a16="http://schemas.microsoft.com/office/drawing/2014/main" id="{C61F2F33-07C7-4E49-86DE-D85481E20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655" t="79145" r="48642" b="15771"/>
          <a:stretch/>
        </p:blipFill>
        <p:spPr>
          <a:xfrm>
            <a:off x="4402762" y="5450452"/>
            <a:ext cx="663388" cy="3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E24C3CE4-D6C5-41F9-BD76-BCFE24DC2E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25" t="79666" r="38813" b="16031"/>
          <a:stretch/>
        </p:blipFill>
        <p:spPr>
          <a:xfrm>
            <a:off x="5271247" y="5477435"/>
            <a:ext cx="797860" cy="29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953223-07E1-44D3-A1EA-491A06AA2384}"/>
              </a:ext>
            </a:extLst>
          </p:cNvPr>
          <p:cNvSpPr/>
          <p:nvPr/>
        </p:nvSpPr>
        <p:spPr>
          <a:xfrm>
            <a:off x="2733579" y="5426485"/>
            <a:ext cx="40555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Number </a:t>
            </a:r>
            <a:endParaRPr lang="en-US" altLang="ko-KR" sz="10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of fires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647E-E561-4235-9404-B67753051CFE}"/>
              </a:ext>
            </a:extLst>
          </p:cNvPr>
          <p:cNvSpPr/>
          <p:nvPr/>
        </p:nvSpPr>
        <p:spPr>
          <a:xfrm>
            <a:off x="3583525" y="5470907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10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casualties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B72A65FC-46B5-4A99-8D71-66CE39CBE0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5022" b="20811"/>
          <a:stretch/>
        </p:blipFill>
        <p:spPr>
          <a:xfrm>
            <a:off x="1229" y="5154758"/>
            <a:ext cx="9897192" cy="2865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BB6E653-3137-419D-96F1-EE38DA5EC3F7}"/>
              </a:ext>
            </a:extLst>
          </p:cNvPr>
          <p:cNvSpPr/>
          <p:nvPr/>
        </p:nvSpPr>
        <p:spPr>
          <a:xfrm>
            <a:off x="748521" y="5139926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2D644FB3-5F33-4E3B-B6DE-2B741233D5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C2FEFF-AF05-46C2-9FC8-EF8477EE5215}"/>
              </a:ext>
            </a:extLst>
          </p:cNvPr>
          <p:cNvSpPr/>
          <p:nvPr/>
        </p:nvSpPr>
        <p:spPr>
          <a:xfrm>
            <a:off x="2008389" y="5139926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2017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19D1C36-6B8D-4C0A-BE83-C165F58B8370}"/>
              </a:ext>
            </a:extLst>
          </p:cNvPr>
          <p:cNvSpPr/>
          <p:nvPr/>
        </p:nvSpPr>
        <p:spPr>
          <a:xfrm>
            <a:off x="3523584" y="5149442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2018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622DDE3-BD97-49DD-9E06-14D815E86F28}"/>
              </a:ext>
            </a:extLst>
          </p:cNvPr>
          <p:cNvSpPr/>
          <p:nvPr/>
        </p:nvSpPr>
        <p:spPr>
          <a:xfrm>
            <a:off x="5067127" y="5148891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2019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7C1A123F-A846-4A17-99DC-06755F49665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782049B9-4C69-42BE-B1C3-9690CD32FB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3029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DDF4A2A-9E09-46E3-8A30-4FBBF5E676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3029"/>
            <a:ext cx="1427928" cy="562106"/>
          </a:xfrm>
          <a:prstGeom prst="rect">
            <a:avLst/>
          </a:prstGeom>
        </p:spPr>
      </p:pic>
      <p:sp>
        <p:nvSpPr>
          <p:cNvPr id="144" name="Google Shape;144;p16"/>
          <p:cNvSpPr/>
          <p:nvPr/>
        </p:nvSpPr>
        <p:spPr>
          <a:xfrm>
            <a:off x="958626" y="236918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Overload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Leakage &amp; Short circuit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grpSp>
        <p:nvGrpSpPr>
          <p:cNvPr id="59" name="Google Shape;161;p17">
            <a:extLst>
              <a:ext uri="{FF2B5EF4-FFF2-40B4-BE49-F238E27FC236}">
                <a16:creationId xmlns:a16="http://schemas.microsoft.com/office/drawing/2014/main" id="{E0B641B3-0212-49A6-8CC8-ACE76CD509D1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60" name="Google Shape;162;p17">
              <a:extLst>
                <a:ext uri="{FF2B5EF4-FFF2-40B4-BE49-F238E27FC236}">
                  <a16:creationId xmlns:a16="http://schemas.microsoft.com/office/drawing/2014/main" id="{2E4DF74A-85FE-431C-8838-73DC153B94B5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63" name="Google Shape;163;p17">
                <a:extLst>
                  <a:ext uri="{FF2B5EF4-FFF2-40B4-BE49-F238E27FC236}">
                    <a16:creationId xmlns:a16="http://schemas.microsoft.com/office/drawing/2014/main" id="{682EE5D1-78AB-4432-A0F7-9BE9A9AFB22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164;p17">
                <a:extLst>
                  <a:ext uri="{FF2B5EF4-FFF2-40B4-BE49-F238E27FC236}">
                    <a16:creationId xmlns:a16="http://schemas.microsoft.com/office/drawing/2014/main" id="{8219BAD1-CBE4-48C0-A9D1-585E1ADB08E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1" name="Google Shape;165;p17">
              <a:extLst>
                <a:ext uri="{FF2B5EF4-FFF2-40B4-BE49-F238E27FC236}">
                  <a16:creationId xmlns:a16="http://schemas.microsoft.com/office/drawing/2014/main" id="{B2550E7E-C52E-4D06-86D4-FFD3B0A5F83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166;p17">
              <a:extLst>
                <a:ext uri="{FF2B5EF4-FFF2-40B4-BE49-F238E27FC236}">
                  <a16:creationId xmlns:a16="http://schemas.microsoft.com/office/drawing/2014/main" id="{7BFFF3A4-6B5B-4FE1-9D4E-C626CAA812C9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141;p16">
            <a:extLst>
              <a:ext uri="{FF2B5EF4-FFF2-40B4-BE49-F238E27FC236}">
                <a16:creationId xmlns:a16="http://schemas.microsoft.com/office/drawing/2014/main" id="{8A1CF841-DC30-46DF-800C-25C56985E6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직사각형 65">
            <a:extLst>
              <a:ext uri="{FF2B5EF4-FFF2-40B4-BE49-F238E27FC236}">
                <a16:creationId xmlns:a16="http://schemas.microsoft.com/office/drawing/2014/main" id="{3A0BBBFB-C46B-4B75-BF1F-574CCC3FF4F5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40746DC-7C79-44CF-AFFC-C002D84BD822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AE55334A-D92A-4BB6-8A10-FE97DA2B6772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221FD5B-162F-44A2-8780-284EC415279B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E6CBCE-E501-419A-8BF2-70A8BA6ABE21}"/>
              </a:ext>
            </a:extLst>
          </p:cNvPr>
          <p:cNvSpPr/>
          <p:nvPr/>
        </p:nvSpPr>
        <p:spPr>
          <a:xfrm>
            <a:off x="2985248" y="1290918"/>
            <a:ext cx="3707812" cy="42868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800" b="1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Dormitory fire statistics</a:t>
            </a:r>
            <a:endParaRPr lang="en-US" altLang="ko-KR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3</a:t>
            </a:r>
            <a:endParaRPr dirty="0"/>
          </a:p>
        </p:txBody>
      </p:sp>
      <p:grpSp>
        <p:nvGrpSpPr>
          <p:cNvPr id="161" name="Google Shape;161;p17"/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162" name="Google Shape;162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63" name="Google Shape;163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5" name="Google Shape;165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17"/>
          <p:cNvGrpSpPr/>
          <p:nvPr/>
        </p:nvGrpSpPr>
        <p:grpSpPr>
          <a:xfrm>
            <a:off x="1515035" y="1801906"/>
            <a:ext cx="3266812" cy="4049005"/>
            <a:chOff x="1515035" y="1801906"/>
            <a:chExt cx="3266812" cy="4049005"/>
          </a:xfrm>
        </p:grpSpPr>
        <p:sp>
          <p:nvSpPr>
            <p:cNvPr id="168" name="Google Shape;168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cxnSp>
          <p:nvCxnSpPr>
            <p:cNvPr id="169" name="Google Shape;169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Google Shape;170;p17"/>
            <p:cNvSpPr txBox="1"/>
            <p:nvPr/>
          </p:nvSpPr>
          <p:spPr>
            <a:xfrm>
              <a:off x="1590411" y="1945589"/>
              <a:ext cx="3191436" cy="772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ko-KR" sz="1600" b="1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Fire at Cheong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Joo</a:t>
              </a:r>
              <a:r>
                <a:rPr lang="en-US" altLang="ko-KR" sz="1600" b="1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 dorm caused a 50-year-old worker death</a:t>
              </a:r>
              <a:endParaRPr lang="en-US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1730188" y="3119717"/>
              <a:ext cx="2761129" cy="189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altLang="ko-KR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A fire in the dorm of a company in Cheong Buk province, Cheong </a:t>
              </a:r>
              <a:r>
                <a:rPr lang="en-US" altLang="ko-KR" sz="1300" dirty="0" err="1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Joo</a:t>
              </a:r>
              <a:r>
                <a:rPr lang="en-US" altLang="ko-KR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 city, caused the death of Mr. A (59).</a:t>
              </a:r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en-US" altLang="ko-KR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Mr. A died due to electric shock. 6 other workers were evacuated hence there were no more casualties</a:t>
              </a:r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Joseon</a:t>
              </a:r>
              <a:r>
                <a:rPr lang="en-US" altLang="ko-KR" sz="12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Times</a:t>
              </a:r>
              <a:r>
                <a:rPr lang="ko-KR" sz="12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Arial"/>
                </a:rPr>
                <a:t> 18.8.22.</a:t>
              </a:r>
              <a:endParaRPr sz="1200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5117804" y="1801906"/>
            <a:ext cx="3191436" cy="4049005"/>
            <a:chOff x="1515035" y="1801906"/>
            <a:chExt cx="3191436" cy="4049005"/>
          </a:xfrm>
        </p:grpSpPr>
        <p:sp>
          <p:nvSpPr>
            <p:cNvPr id="174" name="Google Shape;174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cxnSp>
          <p:nvCxnSpPr>
            <p:cNvPr id="175" name="Google Shape;175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17"/>
            <p:cNvSpPr txBox="1"/>
            <p:nvPr/>
          </p:nvSpPr>
          <p:spPr>
            <a:xfrm>
              <a:off x="1590412" y="1896644"/>
              <a:ext cx="3116058" cy="765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altLang="ko-KR" sz="1600" b="1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'Cigarette butts' A fire at night at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Bukyung</a:t>
              </a:r>
              <a:r>
                <a:rPr lang="en-US" altLang="ko-KR" sz="1600" b="1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 University 9th floor</a:t>
              </a:r>
              <a:endParaRPr 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1712276" y="2924879"/>
              <a:ext cx="2761200" cy="20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At the Daemyung campus of </a:t>
              </a:r>
              <a:r>
                <a:rPr lang="en-US" sz="1300" dirty="0" err="1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Bukyung</a:t>
              </a:r>
              <a:r>
                <a:rPr lang="en-US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 University in South Busan, a fire occurred in the 9th floor corridor of the </a:t>
              </a:r>
              <a:r>
                <a:rPr lang="en-US" sz="1300" dirty="0" err="1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Heangbok</a:t>
              </a:r>
              <a:r>
                <a:rPr lang="en-US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 general dormitory, causing hundreds of people to evacuate</a:t>
              </a:r>
              <a:r>
                <a:rPr lang="en-US" altLang="ko-KR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.</a:t>
              </a:r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en-US" altLang="ko-KR" sz="13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It is said that the cause of the fire was that Mr. A (21) threw the cigarette butt into a paper bag after going to shopping.</a:t>
              </a:r>
              <a:endPara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Kyung Hang</a:t>
              </a:r>
              <a:r>
                <a:rPr lang="en-US" altLang="ko-KR" sz="12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Times</a:t>
              </a:r>
              <a:r>
                <a:rPr lang="ko-KR" sz="1200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Arial"/>
                </a:rPr>
                <a:t> 18.2.9.</a:t>
              </a:r>
              <a:endParaRPr sz="1200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endParaRPr>
            </a:p>
          </p:txBody>
        </p:sp>
      </p:grpSp>
      <p:sp>
        <p:nvSpPr>
          <p:cNvPr id="35" name="Google Shape;142;p16">
            <a:extLst>
              <a:ext uri="{FF2B5EF4-FFF2-40B4-BE49-F238E27FC236}">
                <a16:creationId xmlns:a16="http://schemas.microsoft.com/office/drawing/2014/main" id="{995027FF-7ABB-4AA7-B2B0-AD06DEE7C5B5}"/>
              </a:ext>
            </a:extLst>
          </p:cNvPr>
          <p:cNvSpPr/>
          <p:nvPr/>
        </p:nvSpPr>
        <p:spPr>
          <a:xfrm>
            <a:off x="355464" y="2349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A0CBA7DF-600A-4A5D-8D54-009721521B5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CCE30C3D-8AB9-4BBF-834F-D82D10BC5A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3029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9DA2C56A-3827-4A27-9531-82180932CF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3029"/>
            <a:ext cx="1427928" cy="562106"/>
          </a:xfrm>
          <a:prstGeom prst="rect">
            <a:avLst/>
          </a:prstGeom>
        </p:spPr>
      </p:pic>
      <p:pic>
        <p:nvPicPr>
          <p:cNvPr id="50" name="Google Shape;141;p16">
            <a:extLst>
              <a:ext uri="{FF2B5EF4-FFF2-40B4-BE49-F238E27FC236}">
                <a16:creationId xmlns:a16="http://schemas.microsoft.com/office/drawing/2014/main" id="{1BFF8FC7-E2EC-42FD-84CA-CA6C10EC82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B3F354B3-B089-4B05-8F81-5C2EFB68F431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718189C-57D3-4CE9-AC3C-A0739DF1273D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474AF07-0207-4224-B47C-8D35D2833802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71AB6BB3-2639-4BC1-A05A-B819F3674FF9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Google Shape;144;p16">
            <a:extLst>
              <a:ext uri="{FF2B5EF4-FFF2-40B4-BE49-F238E27FC236}">
                <a16:creationId xmlns:a16="http://schemas.microsoft.com/office/drawing/2014/main" id="{9A562D05-1E93-48C6-9EA7-FC782D2EB56F}"/>
              </a:ext>
            </a:extLst>
          </p:cNvPr>
          <p:cNvSpPr/>
          <p:nvPr/>
        </p:nvSpPr>
        <p:spPr>
          <a:xfrm>
            <a:off x="958626" y="236918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Overload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Leakage &amp; Short circuit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746" y="2225403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806225" y="1296041"/>
            <a:ext cx="5200808" cy="1568450"/>
            <a:chOff x="1250315" y="1896146"/>
            <a:chExt cx="4806950" cy="1568450"/>
          </a:xfrm>
        </p:grpSpPr>
        <p:sp>
          <p:nvSpPr>
            <p:cNvPr id="186" name="Google Shape;186;p18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187" name="Google Shape;187;p18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90" name="Google Shape;190;p18"/>
          <p:cNvGrpSpPr/>
          <p:nvPr/>
        </p:nvGrpSpPr>
        <p:grpSpPr>
          <a:xfrm>
            <a:off x="936159" y="4616812"/>
            <a:ext cx="5070874" cy="1569660"/>
            <a:chOff x="1305089" y="5188280"/>
            <a:chExt cx="4624400" cy="1408591"/>
          </a:xfrm>
        </p:grpSpPr>
        <p:sp>
          <p:nvSpPr>
            <p:cNvPr id="191" name="Google Shape;191;p18"/>
            <p:cNvSpPr/>
            <p:nvPr/>
          </p:nvSpPr>
          <p:spPr>
            <a:xfrm rot="10800000" flipH="1">
              <a:off x="3041676" y="5188280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grpSp>
          <p:nvGrpSpPr>
            <p:cNvPr id="192" name="Google Shape;192;p18"/>
            <p:cNvGrpSpPr/>
            <p:nvPr/>
          </p:nvGrpSpPr>
          <p:grpSpPr>
            <a:xfrm>
              <a:off x="1305089" y="6120138"/>
              <a:ext cx="4624400" cy="8598"/>
              <a:chOff x="1305089" y="6120138"/>
              <a:chExt cx="4624400" cy="8598"/>
            </a:xfrm>
          </p:grpSpPr>
          <p:cxnSp>
            <p:nvCxnSpPr>
              <p:cNvPr id="193" name="Google Shape;193;p18"/>
              <p:cNvCxnSpPr/>
              <p:nvPr/>
            </p:nvCxnSpPr>
            <p:spPr>
              <a:xfrm>
                <a:off x="1305089" y="612873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8"/>
              <p:cNvCxnSpPr/>
              <p:nvPr/>
            </p:nvCxnSpPr>
            <p:spPr>
              <a:xfrm>
                <a:off x="4000994" y="612013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4</a:t>
            </a:r>
            <a:endParaRPr dirty="0"/>
          </a:p>
        </p:txBody>
      </p:sp>
      <p:sp>
        <p:nvSpPr>
          <p:cNvPr id="204" name="Google Shape;204;p18"/>
          <p:cNvSpPr/>
          <p:nvPr/>
        </p:nvSpPr>
        <p:spPr>
          <a:xfrm>
            <a:off x="601701" y="2072239"/>
            <a:ext cx="571290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Most fires that occur in dormitories often involve electricity</a:t>
            </a:r>
            <a:endParaRPr sz="1400" b="1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endParaRPr sz="1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Generating heat due to excessive capacitance use,</a:t>
            </a:r>
          </a:p>
          <a:p>
            <a:pPr lvl="0" algn="ctr">
              <a:lnSpc>
                <a:spcPct val="150000"/>
              </a:lnSpc>
            </a:pPr>
            <a:r>
              <a:rPr lang="en-US" altLang="ko-KR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Electric overloading due to the use of a multi plug outlet that easily ignite objects around the power source and cause a fire.</a:t>
            </a:r>
          </a:p>
          <a:p>
            <a:pPr lvl="0" algn="ctr">
              <a:lnSpc>
                <a:spcPct val="150000"/>
              </a:lnSpc>
            </a:pPr>
            <a:r>
              <a:rPr lang="en-US" altLang="ko-KR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altLang="ko-KR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en-US" altLang="ko-KR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Especially for foreign workers, dormitories are often in places where fire safety conditions are poor, such as containers or prefabricated house, so if there is a fire, there will be likely many injuries to people.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7E4B3BD8-8F4A-4388-9AF7-A59DCCDB757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E3B960C2-4788-4AD7-9D50-BDFD610D4B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83029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404F151-64C5-49A7-9BB5-7807FDB75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83029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A0B427FB-DDC2-435E-90F3-16606FFC4B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42;p16">
            <a:extLst>
              <a:ext uri="{FF2B5EF4-FFF2-40B4-BE49-F238E27FC236}">
                <a16:creationId xmlns:a16="http://schemas.microsoft.com/office/drawing/2014/main" id="{CA2BB28C-67DD-4095-BD46-C3B51556D1EE}"/>
              </a:ext>
            </a:extLst>
          </p:cNvPr>
          <p:cNvSpPr/>
          <p:nvPr/>
        </p:nvSpPr>
        <p:spPr>
          <a:xfrm>
            <a:off x="355464" y="2349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40" name="Google Shape;161;p17">
            <a:extLst>
              <a:ext uri="{FF2B5EF4-FFF2-40B4-BE49-F238E27FC236}">
                <a16:creationId xmlns:a16="http://schemas.microsoft.com/office/drawing/2014/main" id="{769ACC5A-90EA-4F3C-BAE2-EDF1E2CD316B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41" name="Google Shape;162;p17">
              <a:extLst>
                <a:ext uri="{FF2B5EF4-FFF2-40B4-BE49-F238E27FC236}">
                  <a16:creationId xmlns:a16="http://schemas.microsoft.com/office/drawing/2014/main" id="{7DF2ECD2-5B30-4F9F-89DC-B1EBBF5280DE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44" name="Google Shape;163;p17">
                <a:extLst>
                  <a:ext uri="{FF2B5EF4-FFF2-40B4-BE49-F238E27FC236}">
                    <a16:creationId xmlns:a16="http://schemas.microsoft.com/office/drawing/2014/main" id="{845830C8-E178-4D35-BAE1-B82EEAB43BD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164;p17">
                <a:extLst>
                  <a:ext uri="{FF2B5EF4-FFF2-40B4-BE49-F238E27FC236}">
                    <a16:creationId xmlns:a16="http://schemas.microsoft.com/office/drawing/2014/main" id="{AEF5173B-426D-4BE2-99C2-E68EE48DFAA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" name="Google Shape;165;p17">
              <a:extLst>
                <a:ext uri="{FF2B5EF4-FFF2-40B4-BE49-F238E27FC236}">
                  <a16:creationId xmlns:a16="http://schemas.microsoft.com/office/drawing/2014/main" id="{86CF150C-AA7E-4E28-A8C0-A1B8E55FC6D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66;p17">
              <a:extLst>
                <a:ext uri="{FF2B5EF4-FFF2-40B4-BE49-F238E27FC236}">
                  <a16:creationId xmlns:a16="http://schemas.microsoft.com/office/drawing/2014/main" id="{07CDFBC0-292B-4272-B0FA-4153A763888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Google Shape;141;p16">
            <a:extLst>
              <a:ext uri="{FF2B5EF4-FFF2-40B4-BE49-F238E27FC236}">
                <a16:creationId xmlns:a16="http://schemas.microsoft.com/office/drawing/2014/main" id="{47683275-C085-4D92-AAC5-D9C70D86B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35DAD819-60C0-441E-8F4B-AC34D7E07032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835C2D2-6362-498B-9FCD-DA563CE21331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BB1768D9-E518-4E56-8F7F-046771D2D7F9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96D22E96-6292-4E3E-855F-1C7BCA257317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Google Shape;144;p16">
            <a:extLst>
              <a:ext uri="{FF2B5EF4-FFF2-40B4-BE49-F238E27FC236}">
                <a16:creationId xmlns:a16="http://schemas.microsoft.com/office/drawing/2014/main" id="{AAC02D66-EFF3-455A-97D0-925E10A52EF6}"/>
              </a:ext>
            </a:extLst>
          </p:cNvPr>
          <p:cNvSpPr/>
          <p:nvPr/>
        </p:nvSpPr>
        <p:spPr>
          <a:xfrm>
            <a:off x="958626" y="236918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Overload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Leakage &amp; Short circuit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5</a:t>
            </a:r>
            <a:endParaRPr dirty="0"/>
          </a:p>
        </p:txBody>
      </p:sp>
      <p:sp>
        <p:nvSpPr>
          <p:cNvPr id="217" name="Google Shape;217;p19"/>
          <p:cNvSpPr/>
          <p:nvPr/>
        </p:nvSpPr>
        <p:spPr>
          <a:xfrm>
            <a:off x="4477437" y="1595304"/>
            <a:ext cx="495825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CA" altLang="ko-KR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Rated Power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Each electrical device or power cord has a specific electrical capacity that is specified for safe use</a:t>
            </a:r>
            <a: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25" y="1489598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225" y="3825512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2" name="Google Shape;222;p19"/>
          <p:cNvSpPr/>
          <p:nvPr/>
        </p:nvSpPr>
        <p:spPr>
          <a:xfrm>
            <a:off x="4477437" y="3848264"/>
            <a:ext cx="5223946" cy="192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US" altLang="ko-KR" sz="20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Electric Overload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The amount of electricity used exceeds the standard capacitance allowed, resulting to the electrical line to melt and electrical wires to deform</a:t>
            </a:r>
            <a:endParaRPr 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1BB2B8C2-EDC9-4ADE-B935-98764E3222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42;p16">
            <a:extLst>
              <a:ext uri="{FF2B5EF4-FFF2-40B4-BE49-F238E27FC236}">
                <a16:creationId xmlns:a16="http://schemas.microsoft.com/office/drawing/2014/main" id="{28249A42-269F-49F5-83F7-93A5DC421781}"/>
              </a:ext>
            </a:extLst>
          </p:cNvPr>
          <p:cNvSpPr/>
          <p:nvPr/>
        </p:nvSpPr>
        <p:spPr>
          <a:xfrm>
            <a:off x="355464" y="2349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7" name="Google Shape;161;p17">
            <a:extLst>
              <a:ext uri="{FF2B5EF4-FFF2-40B4-BE49-F238E27FC236}">
                <a16:creationId xmlns:a16="http://schemas.microsoft.com/office/drawing/2014/main" id="{68E80808-8289-40C5-986C-A0304AFFD02C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28" name="Google Shape;162;p17">
              <a:extLst>
                <a:ext uri="{FF2B5EF4-FFF2-40B4-BE49-F238E27FC236}">
                  <a16:creationId xmlns:a16="http://schemas.microsoft.com/office/drawing/2014/main" id="{1FC39DA7-8B92-4E2C-A613-975C646CBEE6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1" name="Google Shape;163;p17">
                <a:extLst>
                  <a:ext uri="{FF2B5EF4-FFF2-40B4-BE49-F238E27FC236}">
                    <a16:creationId xmlns:a16="http://schemas.microsoft.com/office/drawing/2014/main" id="{B2D77E58-9CBC-44CA-9281-9F14E34908C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64;p17">
                <a:extLst>
                  <a:ext uri="{FF2B5EF4-FFF2-40B4-BE49-F238E27FC236}">
                    <a16:creationId xmlns:a16="http://schemas.microsoft.com/office/drawing/2014/main" id="{FD9552CA-1DDB-47E8-881D-5B7DD7DAF4B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" name="Google Shape;165;p17">
              <a:extLst>
                <a:ext uri="{FF2B5EF4-FFF2-40B4-BE49-F238E27FC236}">
                  <a16:creationId xmlns:a16="http://schemas.microsoft.com/office/drawing/2014/main" id="{53C29D3E-648A-4CC1-92CD-40F2A173A56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66;p17">
              <a:extLst>
                <a:ext uri="{FF2B5EF4-FFF2-40B4-BE49-F238E27FC236}">
                  <a16:creationId xmlns:a16="http://schemas.microsoft.com/office/drawing/2014/main" id="{F58C61A7-CC8E-4F2C-AF71-3FAFA65412B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141;p16">
            <a:extLst>
              <a:ext uri="{FF2B5EF4-FFF2-40B4-BE49-F238E27FC236}">
                <a16:creationId xmlns:a16="http://schemas.microsoft.com/office/drawing/2014/main" id="{EBD53CA0-BF2D-46AD-9BE5-9C2F4DA54F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232487-263A-4AF4-B68F-6CFB57422DBD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0F5B805-A496-4D7B-99DC-79BC282100B6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B27E70E-887D-4F2C-AF04-CC4783B6591D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C49BF23-8932-4DBC-A59B-B776721F6516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80DE168A-5936-4769-8D94-BB55446C3D7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39" name="그림 12">
            <a:extLst>
              <a:ext uri="{FF2B5EF4-FFF2-40B4-BE49-F238E27FC236}">
                <a16:creationId xmlns:a16="http://schemas.microsoft.com/office/drawing/2014/main" id="{941574C8-F395-42FC-BC30-4CA86BDE93E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BD5B30D2-8B94-40FF-804C-C8DF04ACD4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sp>
        <p:nvSpPr>
          <p:cNvPr id="43" name="다이아몬드 27">
            <a:extLst>
              <a:ext uri="{FF2B5EF4-FFF2-40B4-BE49-F238E27FC236}">
                <a16:creationId xmlns:a16="http://schemas.microsoft.com/office/drawing/2014/main" id="{322B33E5-95A2-45C8-AC9F-C9592E61DF72}"/>
              </a:ext>
            </a:extLst>
          </p:cNvPr>
          <p:cNvSpPr/>
          <p:nvPr/>
        </p:nvSpPr>
        <p:spPr>
          <a:xfrm>
            <a:off x="4544758" y="180578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다이아몬드 27">
            <a:extLst>
              <a:ext uri="{FF2B5EF4-FFF2-40B4-BE49-F238E27FC236}">
                <a16:creationId xmlns:a16="http://schemas.microsoft.com/office/drawing/2014/main" id="{A883E8CC-4495-4222-9308-1285A84FF475}"/>
              </a:ext>
            </a:extLst>
          </p:cNvPr>
          <p:cNvSpPr/>
          <p:nvPr/>
        </p:nvSpPr>
        <p:spPr>
          <a:xfrm>
            <a:off x="4544757" y="403704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Google Shape;144;p16">
            <a:extLst>
              <a:ext uri="{FF2B5EF4-FFF2-40B4-BE49-F238E27FC236}">
                <a16:creationId xmlns:a16="http://schemas.microsoft.com/office/drawing/2014/main" id="{0B28A496-4C18-4241-A277-6086689FAB1A}"/>
              </a:ext>
            </a:extLst>
          </p:cNvPr>
          <p:cNvSpPr/>
          <p:nvPr/>
        </p:nvSpPr>
        <p:spPr>
          <a:xfrm>
            <a:off x="958626" y="236918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Overload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Leakage &amp; Short circuit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6</a:t>
            </a:r>
            <a:endParaRPr dirty="0"/>
          </a:p>
        </p:txBody>
      </p:sp>
      <p:sp>
        <p:nvSpPr>
          <p:cNvPr id="236" name="Google Shape;236;p20"/>
          <p:cNvSpPr/>
          <p:nvPr/>
        </p:nvSpPr>
        <p:spPr>
          <a:xfrm>
            <a:off x="2807176" y="1234950"/>
            <a:ext cx="55239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961" y="2439452"/>
            <a:ext cx="3595950" cy="251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9" name="Google Shape;239;p20"/>
          <p:cNvSpPr/>
          <p:nvPr/>
        </p:nvSpPr>
        <p:spPr>
          <a:xfrm>
            <a:off x="4702469" y="2235862"/>
            <a:ext cx="471488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 </a:t>
            </a: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When plugging many electric devices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into a multi plug outlet</a:t>
            </a:r>
            <a:endParaRPr lang="en-US" sz="9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 </a:t>
            </a: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When using electric equipment in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excess of the permitted capacitance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   of the power source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1166019" y="5402499"/>
            <a:ext cx="7575179" cy="52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Very dangerous when an electric overload occurs</a:t>
            </a:r>
            <a:endParaRPr sz="24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B4455D88-4567-498B-A432-C54E9D8663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42;p16">
            <a:extLst>
              <a:ext uri="{FF2B5EF4-FFF2-40B4-BE49-F238E27FC236}">
                <a16:creationId xmlns:a16="http://schemas.microsoft.com/office/drawing/2014/main" id="{DF4266BF-53A2-457F-B816-A8DB84C129C3}"/>
              </a:ext>
            </a:extLst>
          </p:cNvPr>
          <p:cNvSpPr/>
          <p:nvPr/>
        </p:nvSpPr>
        <p:spPr>
          <a:xfrm>
            <a:off x="355464" y="2349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9" name="Google Shape;161;p17">
            <a:extLst>
              <a:ext uri="{FF2B5EF4-FFF2-40B4-BE49-F238E27FC236}">
                <a16:creationId xmlns:a16="http://schemas.microsoft.com/office/drawing/2014/main" id="{40E498F7-9EF2-44A7-900C-5F2A996019A7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30" name="Google Shape;162;p17">
              <a:extLst>
                <a:ext uri="{FF2B5EF4-FFF2-40B4-BE49-F238E27FC236}">
                  <a16:creationId xmlns:a16="http://schemas.microsoft.com/office/drawing/2014/main" id="{309BBA4E-803E-49A1-AA8B-065939926766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3" name="Google Shape;163;p17">
                <a:extLst>
                  <a:ext uri="{FF2B5EF4-FFF2-40B4-BE49-F238E27FC236}">
                    <a16:creationId xmlns:a16="http://schemas.microsoft.com/office/drawing/2014/main" id="{6A0C2F39-C74F-4121-A791-12CC4DFA4E3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64;p17">
                <a:extLst>
                  <a:ext uri="{FF2B5EF4-FFF2-40B4-BE49-F238E27FC236}">
                    <a16:creationId xmlns:a16="http://schemas.microsoft.com/office/drawing/2014/main" id="{360D5802-A412-407F-835A-A970481AAB2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" name="Google Shape;165;p17">
              <a:extLst>
                <a:ext uri="{FF2B5EF4-FFF2-40B4-BE49-F238E27FC236}">
                  <a16:creationId xmlns:a16="http://schemas.microsoft.com/office/drawing/2014/main" id="{0CD82ED8-9B86-4C37-AE45-30F7AB156D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66;p17">
              <a:extLst>
                <a:ext uri="{FF2B5EF4-FFF2-40B4-BE49-F238E27FC236}">
                  <a16:creationId xmlns:a16="http://schemas.microsoft.com/office/drawing/2014/main" id="{35101AF4-545E-4E18-97C0-48585394AA5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141;p16">
            <a:extLst>
              <a:ext uri="{FF2B5EF4-FFF2-40B4-BE49-F238E27FC236}">
                <a16:creationId xmlns:a16="http://schemas.microsoft.com/office/drawing/2014/main" id="{AA78C565-4E86-4DFF-950F-A6739B48B5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78BD6C13-EE74-423E-8931-67BC7FFEB814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B8E6014-907B-4346-8F7A-E7358D643675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2E0BEF8-9AC0-46E2-9840-631558A018EF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5812B20-5CC9-4ECE-AAE7-D576CBB4159B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1">
            <a:extLst>
              <a:ext uri="{FF2B5EF4-FFF2-40B4-BE49-F238E27FC236}">
                <a16:creationId xmlns:a16="http://schemas.microsoft.com/office/drawing/2014/main" id="{E125EB35-E57E-4E39-94C8-D2CB21D70F4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38C88458-4212-492D-83CF-7729B73E52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C91DD50D-538B-4B05-863E-93A7E6B1A6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1FD7C58-1B3A-47A2-AC99-C36951D23372}"/>
              </a:ext>
            </a:extLst>
          </p:cNvPr>
          <p:cNvSpPr/>
          <p:nvPr/>
        </p:nvSpPr>
        <p:spPr>
          <a:xfrm>
            <a:off x="2767124" y="1575288"/>
            <a:ext cx="4320988" cy="40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Danger of multi plug outlet</a:t>
            </a:r>
          </a:p>
        </p:txBody>
      </p:sp>
      <p:sp>
        <p:nvSpPr>
          <p:cNvPr id="3" name="Google Shape;144;p16">
            <a:extLst>
              <a:ext uri="{FF2B5EF4-FFF2-40B4-BE49-F238E27FC236}">
                <a16:creationId xmlns:a16="http://schemas.microsoft.com/office/drawing/2014/main" id="{CCCC4D34-902E-473A-9168-BFB4CAEAD291}"/>
              </a:ext>
            </a:extLst>
          </p:cNvPr>
          <p:cNvSpPr/>
          <p:nvPr/>
        </p:nvSpPr>
        <p:spPr>
          <a:xfrm>
            <a:off x="958626" y="236918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Overload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Leakage &amp; Short circuit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7</a:t>
            </a:r>
            <a:endParaRPr dirty="0"/>
          </a:p>
        </p:txBody>
      </p:sp>
      <p:sp>
        <p:nvSpPr>
          <p:cNvPr id="254" name="Google Shape;254;p21"/>
          <p:cNvSpPr/>
          <p:nvPr/>
        </p:nvSpPr>
        <p:spPr>
          <a:xfrm>
            <a:off x="4587019" y="1412675"/>
            <a:ext cx="4624858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5287539" y="2546392"/>
            <a:ext cx="45201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Same as electric shock,</a:t>
            </a:r>
          </a:p>
          <a:p>
            <a:pPr lvl="0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the positive and negative poles of the circuit touch each other, causing sparks to ignite and cause an explosion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57" name="Google Shape;2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51" y="2197915"/>
            <a:ext cx="4098385" cy="291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Google Shape;142;p16">
            <a:extLst>
              <a:ext uri="{FF2B5EF4-FFF2-40B4-BE49-F238E27FC236}">
                <a16:creationId xmlns:a16="http://schemas.microsoft.com/office/drawing/2014/main" id="{C8F502D8-7AD0-466C-871E-1CCF6808CDDD}"/>
              </a:ext>
            </a:extLst>
          </p:cNvPr>
          <p:cNvSpPr/>
          <p:nvPr/>
        </p:nvSpPr>
        <p:spPr>
          <a:xfrm>
            <a:off x="355464" y="2349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6" name="Google Shape;161;p17">
            <a:extLst>
              <a:ext uri="{FF2B5EF4-FFF2-40B4-BE49-F238E27FC236}">
                <a16:creationId xmlns:a16="http://schemas.microsoft.com/office/drawing/2014/main" id="{ACAAB9AF-772E-4206-B259-1C5C943231CB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27" name="Google Shape;162;p17">
              <a:extLst>
                <a:ext uri="{FF2B5EF4-FFF2-40B4-BE49-F238E27FC236}">
                  <a16:creationId xmlns:a16="http://schemas.microsoft.com/office/drawing/2014/main" id="{4115D568-A6C2-4BE1-91AC-E092B72362C3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" name="Google Shape;163;p17">
                <a:extLst>
                  <a:ext uri="{FF2B5EF4-FFF2-40B4-BE49-F238E27FC236}">
                    <a16:creationId xmlns:a16="http://schemas.microsoft.com/office/drawing/2014/main" id="{343BBA88-F3DA-41CE-9E50-2120E1551BF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64;p17">
                <a:extLst>
                  <a:ext uri="{FF2B5EF4-FFF2-40B4-BE49-F238E27FC236}">
                    <a16:creationId xmlns:a16="http://schemas.microsoft.com/office/drawing/2014/main" id="{B52CB980-83D8-4293-8BC2-65BEAB12A1A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165;p17">
              <a:extLst>
                <a:ext uri="{FF2B5EF4-FFF2-40B4-BE49-F238E27FC236}">
                  <a16:creationId xmlns:a16="http://schemas.microsoft.com/office/drawing/2014/main" id="{1D66625E-6524-4269-8758-D8F9750B3D0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66;p17">
              <a:extLst>
                <a:ext uri="{FF2B5EF4-FFF2-40B4-BE49-F238E27FC236}">
                  <a16:creationId xmlns:a16="http://schemas.microsoft.com/office/drawing/2014/main" id="{B30A3FD4-C450-4328-ACBB-51E1D79FCF5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5F0E894D-62ED-4584-A18D-14A93C5330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DE25DC9C-B179-41C2-8943-86E0710A2585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97B954A-21D8-4FD2-9443-FB5CACF22D51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17B763F-ECAA-43D2-B535-C83D22CA8095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81F5FD7-B8D0-44F0-BC9A-3B23B0CB286B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D96B5555-3A29-4475-B62F-0147AC0A1821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2E2818D6-A299-4AA5-8871-93113A8348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BD99A733-EE7D-40D3-AFFF-2A56EA278B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3C2A238C-499C-4BFF-8F24-71E6BEAC0AB9}"/>
              </a:ext>
            </a:extLst>
          </p:cNvPr>
          <p:cNvSpPr/>
          <p:nvPr/>
        </p:nvSpPr>
        <p:spPr>
          <a:xfrm>
            <a:off x="5064125" y="271086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9301257-D6C9-4A0F-BEDA-C45CDE2418C3}"/>
              </a:ext>
            </a:extLst>
          </p:cNvPr>
          <p:cNvSpPr/>
          <p:nvPr/>
        </p:nvSpPr>
        <p:spPr>
          <a:xfrm>
            <a:off x="2796988" y="1409276"/>
            <a:ext cx="3603812" cy="442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What is short circuit?</a:t>
            </a:r>
          </a:p>
        </p:txBody>
      </p:sp>
      <p:sp>
        <p:nvSpPr>
          <p:cNvPr id="3" name="Google Shape;144;p16">
            <a:extLst>
              <a:ext uri="{FF2B5EF4-FFF2-40B4-BE49-F238E27FC236}">
                <a16:creationId xmlns:a16="http://schemas.microsoft.com/office/drawing/2014/main" id="{98E1E4F7-A2D8-4CF6-9F08-7E90DDA1E0CD}"/>
              </a:ext>
            </a:extLst>
          </p:cNvPr>
          <p:cNvSpPr/>
          <p:nvPr/>
        </p:nvSpPr>
        <p:spPr>
          <a:xfrm>
            <a:off x="958626" y="236918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Overload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Leakage &amp; Short circuit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8</a:t>
            </a:r>
            <a:endParaRPr dirty="0"/>
          </a:p>
        </p:txBody>
      </p:sp>
      <p:sp>
        <p:nvSpPr>
          <p:cNvPr id="271" name="Google Shape;271;p22"/>
          <p:cNvSpPr/>
          <p:nvPr/>
        </p:nvSpPr>
        <p:spPr>
          <a:xfrm>
            <a:off x="5430475" y="1921703"/>
            <a:ext cx="4234228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5207515" y="2465485"/>
            <a:ext cx="4378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en-US" alt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When electrical wire or current does not enter electrical equipment as usual, but it leaks out of objects that catch electricity outside abnormally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25" y="1977859"/>
            <a:ext cx="4055172" cy="317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8AEB7EA6-90AE-4EE9-9FDC-99722EE189F7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C717CFC3-C734-421C-8092-47D93B9B9B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695277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2A048DF-A79A-43B3-9BCD-3C4C5D7AAC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695277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05BFEC83-39E1-4A08-850F-782140EF77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42;p16">
            <a:extLst>
              <a:ext uri="{FF2B5EF4-FFF2-40B4-BE49-F238E27FC236}">
                <a16:creationId xmlns:a16="http://schemas.microsoft.com/office/drawing/2014/main" id="{0CEF7756-E293-4E6A-A050-BC1A32CD13CC}"/>
              </a:ext>
            </a:extLst>
          </p:cNvPr>
          <p:cNvSpPr/>
          <p:nvPr/>
        </p:nvSpPr>
        <p:spPr>
          <a:xfrm>
            <a:off x="355464" y="2349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6" name="Google Shape;161;p17">
            <a:extLst>
              <a:ext uri="{FF2B5EF4-FFF2-40B4-BE49-F238E27FC236}">
                <a16:creationId xmlns:a16="http://schemas.microsoft.com/office/drawing/2014/main" id="{F49A6A46-A906-4C2C-8EB2-1DCE0AEB0F78}"/>
              </a:ext>
            </a:extLst>
          </p:cNvPr>
          <p:cNvGrpSpPr/>
          <p:nvPr/>
        </p:nvGrpSpPr>
        <p:grpSpPr>
          <a:xfrm>
            <a:off x="6815750" y="5704129"/>
            <a:ext cx="2794099" cy="965972"/>
            <a:chOff x="7014016" y="5704129"/>
            <a:chExt cx="2794099" cy="965972"/>
          </a:xfrm>
        </p:grpSpPr>
        <p:grpSp>
          <p:nvGrpSpPr>
            <p:cNvPr id="27" name="Google Shape;162;p17">
              <a:extLst>
                <a:ext uri="{FF2B5EF4-FFF2-40B4-BE49-F238E27FC236}">
                  <a16:creationId xmlns:a16="http://schemas.microsoft.com/office/drawing/2014/main" id="{335AB06F-6CD9-4653-A76D-34165D3BE5C4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" name="Google Shape;163;p17">
                <a:extLst>
                  <a:ext uri="{FF2B5EF4-FFF2-40B4-BE49-F238E27FC236}">
                    <a16:creationId xmlns:a16="http://schemas.microsoft.com/office/drawing/2014/main" id="{F5AB48E0-4344-4001-8EDE-8F5ACCBF348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64;p17">
                <a:extLst>
                  <a:ext uri="{FF2B5EF4-FFF2-40B4-BE49-F238E27FC236}">
                    <a16:creationId xmlns:a16="http://schemas.microsoft.com/office/drawing/2014/main" id="{A7574B30-9E37-48D1-AA59-D1C8A1F4ECA1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165;p17">
              <a:extLst>
                <a:ext uri="{FF2B5EF4-FFF2-40B4-BE49-F238E27FC236}">
                  <a16:creationId xmlns:a16="http://schemas.microsoft.com/office/drawing/2014/main" id="{16E28A68-7ED8-4823-8F3E-60FC0136993E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66;p17">
              <a:extLst>
                <a:ext uri="{FF2B5EF4-FFF2-40B4-BE49-F238E27FC236}">
                  <a16:creationId xmlns:a16="http://schemas.microsoft.com/office/drawing/2014/main" id="{E9B92549-4AC7-4CE4-AAC4-C25F98FAA69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559BD57B-F69E-41D0-BA56-92A6271DB3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117804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433BB773-471B-4A8E-B3A3-4A5D0CC48DC7}"/>
              </a:ext>
            </a:extLst>
          </p:cNvPr>
          <p:cNvSpPr/>
          <p:nvPr/>
        </p:nvSpPr>
        <p:spPr>
          <a:xfrm>
            <a:off x="6693059" y="6482027"/>
            <a:ext cx="80803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9EE633-3C92-435A-860B-79ACA53F8119}"/>
              </a:ext>
            </a:extLst>
          </p:cNvPr>
          <p:cNvSpPr/>
          <p:nvPr/>
        </p:nvSpPr>
        <p:spPr>
          <a:xfrm>
            <a:off x="7454603" y="6481372"/>
            <a:ext cx="76297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D150669-D40D-4B73-BA98-667001B85990}"/>
              </a:ext>
            </a:extLst>
          </p:cNvPr>
          <p:cNvSpPr/>
          <p:nvPr/>
        </p:nvSpPr>
        <p:spPr>
          <a:xfrm>
            <a:off x="8226830" y="6491920"/>
            <a:ext cx="69121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5536102-06A7-4535-B1D7-0F2F55AC00A1}"/>
              </a:ext>
            </a:extLst>
          </p:cNvPr>
          <p:cNvSpPr/>
          <p:nvPr/>
        </p:nvSpPr>
        <p:spPr>
          <a:xfrm>
            <a:off x="8741198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72C4822E-6F5B-4704-AAF1-63F52C584C04}"/>
              </a:ext>
            </a:extLst>
          </p:cNvPr>
          <p:cNvSpPr/>
          <p:nvPr/>
        </p:nvSpPr>
        <p:spPr>
          <a:xfrm>
            <a:off x="5029951" y="305423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C35B437-29DA-4AAC-99EB-2F9AF807A402}"/>
              </a:ext>
            </a:extLst>
          </p:cNvPr>
          <p:cNvSpPr/>
          <p:nvPr/>
        </p:nvSpPr>
        <p:spPr>
          <a:xfrm>
            <a:off x="5038255" y="2346406"/>
            <a:ext cx="3101788" cy="322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What is electric leakage?</a:t>
            </a:r>
          </a:p>
        </p:txBody>
      </p:sp>
      <p:sp>
        <p:nvSpPr>
          <p:cNvPr id="3" name="Google Shape;144;p16">
            <a:extLst>
              <a:ext uri="{FF2B5EF4-FFF2-40B4-BE49-F238E27FC236}">
                <a16:creationId xmlns:a16="http://schemas.microsoft.com/office/drawing/2014/main" id="{E7C63574-2ACF-4624-B636-B426BD4071C1}"/>
              </a:ext>
            </a:extLst>
          </p:cNvPr>
          <p:cNvSpPr/>
          <p:nvPr/>
        </p:nvSpPr>
        <p:spPr>
          <a:xfrm>
            <a:off x="958626" y="236918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Overload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, 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Leakage &amp; Short circuit</a:t>
            </a:r>
            <a:endParaRPr lang="en-US" sz="2400" b="1" i="0" u="none" strike="noStrike" cap="none" dirty="0">
              <a:solidFill>
                <a:schemeClr val="accent1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702</Words>
  <Application>Microsoft Office PowerPoint</Application>
  <PresentationFormat>사용자 지정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Calibri</vt:lpstr>
      <vt:lpstr>맑은 고딕</vt:lpstr>
      <vt:lpstr>Segoe UI Black</vt:lpstr>
      <vt:lpstr>맑은 고딕</vt:lpstr>
      <vt:lpstr>Stardos Stencil</vt:lpstr>
      <vt:lpstr>Arial</vt:lpstr>
      <vt:lpstr>Arial Black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Nguyen</dc:creator>
  <cp:lastModifiedBy>park</cp:lastModifiedBy>
  <cp:revision>44</cp:revision>
  <dcterms:modified xsi:type="dcterms:W3CDTF">2020-10-20T12:56:54Z</dcterms:modified>
</cp:coreProperties>
</file>